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7315200" cy="96012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AD81"/>
    <a:srgbClr val="B38174"/>
    <a:srgbClr val="D6B3B3"/>
    <a:srgbClr val="A0B4BB"/>
    <a:srgbClr val="4472C4"/>
    <a:srgbClr val="A4AB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164F11-C7B1-4BEB-BC2D-3182609C281D}" v="2" dt="2024-11-15T17:27:55.6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snapToGrid="0">
      <p:cViewPr varScale="1">
        <p:scale>
          <a:sx n="80" d="100"/>
          <a:sy n="80" d="100"/>
        </p:scale>
        <p:origin x="326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ney Morrish" userId="ff0ca747-f1a9-49ee-a899-6dde3b326b6f" providerId="ADAL" clId="{36164F11-C7B1-4BEB-BC2D-3182609C281D}"/>
    <pc:docChg chg="undo custSel modSld">
      <pc:chgData name="Britney Morrish" userId="ff0ca747-f1a9-49ee-a899-6dde3b326b6f" providerId="ADAL" clId="{36164F11-C7B1-4BEB-BC2D-3182609C281D}" dt="2024-11-15T17:37:34.167" v="383" actId="1035"/>
      <pc:docMkLst>
        <pc:docMk/>
      </pc:docMkLst>
      <pc:sldChg chg="addSp modSp mod">
        <pc:chgData name="Britney Morrish" userId="ff0ca747-f1a9-49ee-a899-6dde3b326b6f" providerId="ADAL" clId="{36164F11-C7B1-4BEB-BC2D-3182609C281D}" dt="2024-11-15T17:37:34.167" v="383" actId="1035"/>
        <pc:sldMkLst>
          <pc:docMk/>
          <pc:sldMk cId="59761924" sldId="256"/>
        </pc:sldMkLst>
        <pc:spChg chg="mod">
          <ac:chgData name="Britney Morrish" userId="ff0ca747-f1a9-49ee-a899-6dde3b326b6f" providerId="ADAL" clId="{36164F11-C7B1-4BEB-BC2D-3182609C281D}" dt="2024-11-15T17:25:53.643" v="35" actId="1076"/>
          <ac:spMkLst>
            <pc:docMk/>
            <pc:sldMk cId="59761924" sldId="256"/>
            <ac:spMk id="2" creationId="{4A59BA84-5BC6-4474-A416-DB2FACB84002}"/>
          </ac:spMkLst>
        </pc:spChg>
        <pc:spChg chg="mod">
          <ac:chgData name="Britney Morrish" userId="ff0ca747-f1a9-49ee-a899-6dde3b326b6f" providerId="ADAL" clId="{36164F11-C7B1-4BEB-BC2D-3182609C281D}" dt="2024-11-15T17:25:48.874" v="34" actId="14100"/>
          <ac:spMkLst>
            <pc:docMk/>
            <pc:sldMk cId="59761924" sldId="256"/>
            <ac:spMk id="4" creationId="{899C52E0-7732-440A-B34F-19C9BEBE3549}"/>
          </ac:spMkLst>
        </pc:spChg>
        <pc:spChg chg="mod">
          <ac:chgData name="Britney Morrish" userId="ff0ca747-f1a9-49ee-a899-6dde3b326b6f" providerId="ADAL" clId="{36164F11-C7B1-4BEB-BC2D-3182609C281D}" dt="2024-11-15T17:25:34.051" v="31" actId="1076"/>
          <ac:spMkLst>
            <pc:docMk/>
            <pc:sldMk cId="59761924" sldId="256"/>
            <ac:spMk id="5" creationId="{FF1F6687-620A-4E4B-B241-75556EFEC196}"/>
          </ac:spMkLst>
        </pc:spChg>
        <pc:spChg chg="mod">
          <ac:chgData name="Britney Morrish" userId="ff0ca747-f1a9-49ee-a899-6dde3b326b6f" providerId="ADAL" clId="{36164F11-C7B1-4BEB-BC2D-3182609C281D}" dt="2024-11-15T17:36:44.781" v="277" actId="1035"/>
          <ac:spMkLst>
            <pc:docMk/>
            <pc:sldMk cId="59761924" sldId="256"/>
            <ac:spMk id="6" creationId="{F7943B58-A3F0-4D4A-8A49-6858A4BAA3EA}"/>
          </ac:spMkLst>
        </pc:spChg>
        <pc:spChg chg="mod">
          <ac:chgData name="Britney Morrish" userId="ff0ca747-f1a9-49ee-a899-6dde3b326b6f" providerId="ADAL" clId="{36164F11-C7B1-4BEB-BC2D-3182609C281D}" dt="2024-11-15T17:37:00.691" v="315" actId="1035"/>
          <ac:spMkLst>
            <pc:docMk/>
            <pc:sldMk cId="59761924" sldId="256"/>
            <ac:spMk id="7" creationId="{BE98A899-6FD7-4E43-8CB9-F87677B16560}"/>
          </ac:spMkLst>
        </pc:spChg>
        <pc:spChg chg="mod">
          <ac:chgData name="Britney Morrish" userId="ff0ca747-f1a9-49ee-a899-6dde3b326b6f" providerId="ADAL" clId="{36164F11-C7B1-4BEB-BC2D-3182609C281D}" dt="2024-11-15T17:36:54.928" v="297" actId="1035"/>
          <ac:spMkLst>
            <pc:docMk/>
            <pc:sldMk cId="59761924" sldId="256"/>
            <ac:spMk id="8" creationId="{51382F36-85DA-410A-958C-76C462252055}"/>
          </ac:spMkLst>
        </pc:spChg>
        <pc:spChg chg="mod">
          <ac:chgData name="Britney Morrish" userId="ff0ca747-f1a9-49ee-a899-6dde3b326b6f" providerId="ADAL" clId="{36164F11-C7B1-4BEB-BC2D-3182609C281D}" dt="2024-11-15T17:36:41.742" v="274" actId="1035"/>
          <ac:spMkLst>
            <pc:docMk/>
            <pc:sldMk cId="59761924" sldId="256"/>
            <ac:spMk id="9" creationId="{42DA7540-16C6-4389-87B2-F767142D3CF1}"/>
          </ac:spMkLst>
        </pc:spChg>
        <pc:spChg chg="mod">
          <ac:chgData name="Britney Morrish" userId="ff0ca747-f1a9-49ee-a899-6dde3b326b6f" providerId="ADAL" clId="{36164F11-C7B1-4BEB-BC2D-3182609C281D}" dt="2024-11-15T17:37:06.196" v="329" actId="1035"/>
          <ac:spMkLst>
            <pc:docMk/>
            <pc:sldMk cId="59761924" sldId="256"/>
            <ac:spMk id="10" creationId="{65FB5A9F-2185-4B68-B092-50DE18732B59}"/>
          </ac:spMkLst>
        </pc:spChg>
        <pc:spChg chg="mod">
          <ac:chgData name="Britney Morrish" userId="ff0ca747-f1a9-49ee-a899-6dde3b326b6f" providerId="ADAL" clId="{36164F11-C7B1-4BEB-BC2D-3182609C281D}" dt="2024-11-15T17:36:49.298" v="289" actId="1035"/>
          <ac:spMkLst>
            <pc:docMk/>
            <pc:sldMk cId="59761924" sldId="256"/>
            <ac:spMk id="11" creationId="{AC1DCA2F-8BD6-49DF-8B88-8FCB05730459}"/>
          </ac:spMkLst>
        </pc:spChg>
        <pc:spChg chg="mod">
          <ac:chgData name="Britney Morrish" userId="ff0ca747-f1a9-49ee-a899-6dde3b326b6f" providerId="ADAL" clId="{36164F11-C7B1-4BEB-BC2D-3182609C281D}" dt="2024-11-15T17:37:24.574" v="361" actId="1036"/>
          <ac:spMkLst>
            <pc:docMk/>
            <pc:sldMk cId="59761924" sldId="256"/>
            <ac:spMk id="12" creationId="{BEECB587-FBBA-4563-A6D7-5DA56BCF9E79}"/>
          </ac:spMkLst>
        </pc:spChg>
        <pc:spChg chg="mod">
          <ac:chgData name="Britney Morrish" userId="ff0ca747-f1a9-49ee-a899-6dde3b326b6f" providerId="ADAL" clId="{36164F11-C7B1-4BEB-BC2D-3182609C281D}" dt="2024-11-15T17:37:30.619" v="376" actId="1035"/>
          <ac:spMkLst>
            <pc:docMk/>
            <pc:sldMk cId="59761924" sldId="256"/>
            <ac:spMk id="14" creationId="{51C64E6E-56D5-41A4-89F3-426A95FBA61F}"/>
          </ac:spMkLst>
        </pc:spChg>
        <pc:spChg chg="mod">
          <ac:chgData name="Britney Morrish" userId="ff0ca747-f1a9-49ee-a899-6dde3b326b6f" providerId="ADAL" clId="{36164F11-C7B1-4BEB-BC2D-3182609C281D}" dt="2024-11-15T17:37:14.194" v="345" actId="1036"/>
          <ac:spMkLst>
            <pc:docMk/>
            <pc:sldMk cId="59761924" sldId="256"/>
            <ac:spMk id="21" creationId="{D078F2E5-6ECA-409E-B455-48F6CD62F4E4}"/>
          </ac:spMkLst>
        </pc:spChg>
        <pc:spChg chg="mod">
          <ac:chgData name="Britney Morrish" userId="ff0ca747-f1a9-49ee-a899-6dde3b326b6f" providerId="ADAL" clId="{36164F11-C7B1-4BEB-BC2D-3182609C281D}" dt="2024-11-15T17:37:20.354" v="346" actId="1076"/>
          <ac:spMkLst>
            <pc:docMk/>
            <pc:sldMk cId="59761924" sldId="256"/>
            <ac:spMk id="23" creationId="{A6804D79-D2A7-4192-AF06-4A78782F7A45}"/>
          </ac:spMkLst>
        </pc:spChg>
        <pc:picChg chg="add mod ord">
          <ac:chgData name="Britney Morrish" userId="ff0ca747-f1a9-49ee-a899-6dde3b326b6f" providerId="ADAL" clId="{36164F11-C7B1-4BEB-BC2D-3182609C281D}" dt="2024-11-15T17:37:34.167" v="383" actId="1035"/>
          <ac:picMkLst>
            <pc:docMk/>
            <pc:sldMk cId="59761924" sldId="256"/>
            <ac:picMk id="3" creationId="{A4FF95F5-FDFB-DFD3-1E58-321B8B375263}"/>
          </ac:picMkLst>
        </pc:picChg>
      </pc:sldChg>
      <pc:sldChg chg="addSp modSp mod">
        <pc:chgData name="Britney Morrish" userId="ff0ca747-f1a9-49ee-a899-6dde3b326b6f" providerId="ADAL" clId="{36164F11-C7B1-4BEB-BC2D-3182609C281D}" dt="2024-11-15T17:35:49.022" v="264" actId="1076"/>
        <pc:sldMkLst>
          <pc:docMk/>
          <pc:sldMk cId="4258277461" sldId="257"/>
        </pc:sldMkLst>
        <pc:spChg chg="mod">
          <ac:chgData name="Britney Morrish" userId="ff0ca747-f1a9-49ee-a899-6dde3b326b6f" providerId="ADAL" clId="{36164F11-C7B1-4BEB-BC2D-3182609C281D}" dt="2024-11-15T17:35:49.022" v="264" actId="1076"/>
          <ac:spMkLst>
            <pc:docMk/>
            <pc:sldMk cId="4258277461" sldId="257"/>
            <ac:spMk id="9" creationId="{42DA7540-16C6-4389-87B2-F767142D3CF1}"/>
          </ac:spMkLst>
        </pc:spChg>
        <pc:picChg chg="add mod ord">
          <ac:chgData name="Britney Morrish" userId="ff0ca747-f1a9-49ee-a899-6dde3b326b6f" providerId="ADAL" clId="{36164F11-C7B1-4BEB-BC2D-3182609C281D}" dt="2024-11-15T17:35:38.416" v="263" actId="1035"/>
          <ac:picMkLst>
            <pc:docMk/>
            <pc:sldMk cId="4258277461" sldId="257"/>
            <ac:picMk id="13" creationId="{18A5CDCC-4137-6B36-5854-E9F3DDED555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571309"/>
            <a:ext cx="6217920" cy="3342640"/>
          </a:xfrm>
        </p:spPr>
        <p:txBody>
          <a:bodyPr anchor="b"/>
          <a:lstStyle>
            <a:lvl1pPr algn="ctr">
              <a:defRPr sz="4800"/>
            </a:lvl1pPr>
          </a:lstStyle>
          <a:p>
            <a:r>
              <a:rPr lang="en-US" dirty="0"/>
              <a:t>Click to edit Master title style</a:t>
            </a:r>
          </a:p>
        </p:txBody>
      </p:sp>
      <p:sp>
        <p:nvSpPr>
          <p:cNvPr id="3" name="Subtitle 2"/>
          <p:cNvSpPr>
            <a:spLocks noGrp="1"/>
          </p:cNvSpPr>
          <p:nvPr>
            <p:ph type="subTitle" idx="1"/>
          </p:nvPr>
        </p:nvSpPr>
        <p:spPr>
          <a:xfrm>
            <a:off x="914400" y="5042853"/>
            <a:ext cx="5486400" cy="2318067"/>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dirty="0"/>
              <a:t>Click to edit Master subtitle style</a:t>
            </a:r>
          </a:p>
        </p:txBody>
      </p:sp>
      <p:sp>
        <p:nvSpPr>
          <p:cNvPr id="4" name="Date Placeholder 3"/>
          <p:cNvSpPr>
            <a:spLocks noGrp="1"/>
          </p:cNvSpPr>
          <p:nvPr>
            <p:ph type="dt" sz="half" idx="10"/>
          </p:nvPr>
        </p:nvSpPr>
        <p:spPr/>
        <p:txBody>
          <a:bodyPr/>
          <a:lstStyle/>
          <a:p>
            <a:fld id="{2A22AFEA-966A-42D7-A589-BFBE42B5C9E7}"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46869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AFEA-966A-42D7-A589-BFBE42B5C9E7}"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4129863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11176"/>
            <a:ext cx="1577340"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11176"/>
            <a:ext cx="4640580"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AFEA-966A-42D7-A589-BFBE42B5C9E7}"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2525320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22AFEA-966A-42D7-A589-BFBE42B5C9E7}"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715364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393635"/>
            <a:ext cx="6309360" cy="3993832"/>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0" y="6425250"/>
            <a:ext cx="6309360" cy="2100262"/>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2AFEA-966A-42D7-A589-BFBE42B5C9E7}" type="datetimeFigureOut">
              <a:rPr lang="en-US" smtClean="0"/>
              <a:t>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3901034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555875"/>
            <a:ext cx="310896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555875"/>
            <a:ext cx="310896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22AFEA-966A-42D7-A589-BFBE42B5C9E7}"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302955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11178"/>
            <a:ext cx="630936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353629"/>
            <a:ext cx="3094672" cy="1153477"/>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507106"/>
            <a:ext cx="3094672"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2" y="2353629"/>
            <a:ext cx="3109913" cy="1153477"/>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2" y="3507106"/>
            <a:ext cx="3109913"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22AFEA-966A-42D7-A589-BFBE42B5C9E7}" type="datetimeFigureOut">
              <a:rPr lang="en-US" smtClean="0"/>
              <a:t>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82948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22AFEA-966A-42D7-A589-BFBE42B5C9E7}" type="datetimeFigureOut">
              <a:rPr lang="en-US" smtClean="0"/>
              <a:t>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2315205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2AFEA-966A-42D7-A589-BFBE42B5C9E7}" type="datetimeFigureOut">
              <a:rPr lang="en-US" smtClean="0"/>
              <a:t>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192459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382398"/>
            <a:ext cx="3703320" cy="6823075"/>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2880361"/>
            <a:ext cx="2359342" cy="5336223"/>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2A22AFEA-966A-42D7-A589-BFBE42B5C9E7}"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230440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382398"/>
            <a:ext cx="3703320" cy="6823075"/>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2880361"/>
            <a:ext cx="2359342" cy="5336223"/>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2A22AFEA-966A-42D7-A589-BFBE42B5C9E7}" type="datetimeFigureOut">
              <a:rPr lang="en-US" smtClean="0"/>
              <a:t>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234E9-1017-4EA1-974B-F808B40B8FD1}" type="slidenum">
              <a:rPr lang="en-US" smtClean="0"/>
              <a:t>‹#›</a:t>
            </a:fld>
            <a:endParaRPr lang="en-US"/>
          </a:p>
        </p:txBody>
      </p:sp>
    </p:spTree>
    <p:extLst>
      <p:ext uri="{BB962C8B-B14F-4D97-AF65-F5344CB8AC3E}">
        <p14:creationId xmlns:p14="http://schemas.microsoft.com/office/powerpoint/2010/main" val="2988195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11178"/>
            <a:ext cx="630936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555875"/>
            <a:ext cx="630936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8898893"/>
            <a:ext cx="1645920" cy="511175"/>
          </a:xfrm>
          <a:prstGeom prst="rect">
            <a:avLst/>
          </a:prstGeom>
        </p:spPr>
        <p:txBody>
          <a:bodyPr vert="horz" lIns="91440" tIns="45720" rIns="91440" bIns="45720" rtlCol="0" anchor="ctr"/>
          <a:lstStyle>
            <a:lvl1pPr algn="l">
              <a:defRPr sz="960">
                <a:solidFill>
                  <a:schemeClr val="tx1">
                    <a:tint val="75000"/>
                  </a:schemeClr>
                </a:solidFill>
              </a:defRPr>
            </a:lvl1pPr>
          </a:lstStyle>
          <a:p>
            <a:fld id="{2A22AFEA-966A-42D7-A589-BFBE42B5C9E7}" type="datetimeFigureOut">
              <a:rPr lang="en-US" smtClean="0"/>
              <a:t>1/7/2025</a:t>
            </a:fld>
            <a:endParaRPr lang="en-US"/>
          </a:p>
        </p:txBody>
      </p:sp>
      <p:sp>
        <p:nvSpPr>
          <p:cNvPr id="5" name="Footer Placeholder 4"/>
          <p:cNvSpPr>
            <a:spLocks noGrp="1"/>
          </p:cNvSpPr>
          <p:nvPr>
            <p:ph type="ftr" sz="quarter" idx="3"/>
          </p:nvPr>
        </p:nvSpPr>
        <p:spPr>
          <a:xfrm>
            <a:off x="2423160" y="8898893"/>
            <a:ext cx="2468880" cy="511175"/>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898893"/>
            <a:ext cx="1645920" cy="511175"/>
          </a:xfrm>
          <a:prstGeom prst="rect">
            <a:avLst/>
          </a:prstGeom>
        </p:spPr>
        <p:txBody>
          <a:bodyPr vert="horz" lIns="91440" tIns="45720" rIns="91440" bIns="45720" rtlCol="0" anchor="ctr"/>
          <a:lstStyle>
            <a:lvl1pPr algn="r">
              <a:defRPr sz="960">
                <a:solidFill>
                  <a:schemeClr val="tx1">
                    <a:tint val="75000"/>
                  </a:schemeClr>
                </a:solidFill>
              </a:defRPr>
            </a:lvl1pPr>
          </a:lstStyle>
          <a:p>
            <a:fld id="{238234E9-1017-4EA1-974B-F808B40B8FD1}" type="slidenum">
              <a:rPr lang="en-US" smtClean="0"/>
              <a:t>‹#›</a:t>
            </a:fld>
            <a:endParaRPr lang="en-US"/>
          </a:p>
        </p:txBody>
      </p:sp>
    </p:spTree>
    <p:extLst>
      <p:ext uri="{BB962C8B-B14F-4D97-AF65-F5344CB8AC3E}">
        <p14:creationId xmlns:p14="http://schemas.microsoft.com/office/powerpoint/2010/main" val="11019536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a/url?sa=i&amp;rct=j&amp;q=&amp;esrc=s&amp;source=images&amp;cd=&amp;cad=rja&amp;uact=8&amp;ved=2ahUKEwijjK3zzLPdAhUr44MKHXaVDR4QjRx6BAgBEAU&amp;url=https://cnadedu.com/portfolio/school-board-portfolio/egsd/&amp;psig=AOvVaw1CVzA_rwxu6vye3uvrKjde&amp;ust=1536777619884725"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a/url?sa=i&amp;rct=j&amp;q=&amp;esrc=s&amp;source=images&amp;cd=&amp;cad=rja&amp;uact=8&amp;ved=2ahUKEwijjK3zzLPdAhUr44MKHXaVDR4QjRx6BAgBEAU&amp;url=https://cnadedu.com/portfolio/school-board-portfolio/egsd/&amp;psig=AOvVaw1CVzA_rwxu6vye3uvrKjde&amp;ust=153677761988472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evergreen school division">
            <a:hlinkClick r:id="rId2"/>
            <a:extLst>
              <a:ext uri="{FF2B5EF4-FFF2-40B4-BE49-F238E27FC236}">
                <a16:creationId xmlns:a16="http://schemas.microsoft.com/office/drawing/2014/main" id="{A4FF95F5-FDFB-DFD3-1E58-321B8B375263}"/>
              </a:ext>
            </a:extLst>
          </p:cNvPr>
          <p:cNvPicPr>
            <a:picLocks noChangeAspect="1"/>
          </p:cNvPicPr>
          <p:nvPr/>
        </p:nvPicPr>
        <p:blipFill rotWithShape="1">
          <a:blip r:embed="rId3">
            <a:extLst>
              <a:ext uri="{28A0092B-C50C-407E-A947-70E740481C1C}">
                <a14:useLocalDpi xmlns:a14="http://schemas.microsoft.com/office/drawing/2010/main" val="0"/>
              </a:ext>
            </a:extLst>
          </a:blip>
          <a:srcRect l="9766" t="18818" r="7056" b="20026"/>
          <a:stretch/>
        </p:blipFill>
        <p:spPr bwMode="auto">
          <a:xfrm>
            <a:off x="5029202" y="8776433"/>
            <a:ext cx="2238051" cy="824768"/>
          </a:xfrm>
          <a:prstGeom prst="rect">
            <a:avLst/>
          </a:prstGeom>
          <a:noFill/>
          <a:ln>
            <a:noFill/>
          </a:ln>
          <a:extLst>
            <a:ext uri="{53640926-AAD7-44D8-BBD7-CCE9431645EC}">
              <a14:shadowObscured xmlns:a14="http://schemas.microsoft.com/office/drawing/2010/main"/>
            </a:ext>
          </a:extLst>
        </p:spPr>
      </p:pic>
      <p:sp>
        <p:nvSpPr>
          <p:cNvPr id="4" name="Rectangle 3">
            <a:extLst>
              <a:ext uri="{FF2B5EF4-FFF2-40B4-BE49-F238E27FC236}">
                <a16:creationId xmlns:a16="http://schemas.microsoft.com/office/drawing/2014/main" id="{899C52E0-7732-440A-B34F-19C9BEBE3549}"/>
              </a:ext>
            </a:extLst>
          </p:cNvPr>
          <p:cNvSpPr/>
          <p:nvPr/>
        </p:nvSpPr>
        <p:spPr>
          <a:xfrm>
            <a:off x="0" y="28739"/>
            <a:ext cx="7315200" cy="1110060"/>
          </a:xfrm>
          <a:prstGeom prst="rect">
            <a:avLst/>
          </a:prstGeom>
          <a:solidFill>
            <a:srgbClr val="7BAD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8" dirty="0"/>
          </a:p>
        </p:txBody>
      </p:sp>
      <p:sp>
        <p:nvSpPr>
          <p:cNvPr id="6" name="TextBox 5">
            <a:extLst>
              <a:ext uri="{FF2B5EF4-FFF2-40B4-BE49-F238E27FC236}">
                <a16:creationId xmlns:a16="http://schemas.microsoft.com/office/drawing/2014/main" id="{F7943B58-A3F0-4D4A-8A49-6858A4BAA3EA}"/>
              </a:ext>
            </a:extLst>
          </p:cNvPr>
          <p:cNvSpPr txBox="1"/>
          <p:nvPr/>
        </p:nvSpPr>
        <p:spPr>
          <a:xfrm>
            <a:off x="3560045" y="1250873"/>
            <a:ext cx="3659080" cy="1015663"/>
          </a:xfrm>
          <a:prstGeom prst="rect">
            <a:avLst/>
          </a:prstGeom>
          <a:noFill/>
          <a:ln w="63500">
            <a:solidFill>
              <a:schemeClr val="accent6">
                <a:lumMod val="75000"/>
              </a:schemeClr>
            </a:solidFill>
          </a:ln>
        </p:spPr>
        <p:txBody>
          <a:bodyPr wrap="square" rtlCol="0">
            <a:spAutoFit/>
          </a:bodyPr>
          <a:lstStyle/>
          <a:p>
            <a:pPr algn="just"/>
            <a:r>
              <a:rPr lang="en-US" sz="1200" b="1" dirty="0">
                <a:latin typeface="Century Gothic" panose="020B0502020202020204" pitchFamily="34" charset="0"/>
                <a:ea typeface="Times New Roman" panose="02020603050405020304" pitchFamily="18" charset="0"/>
              </a:rPr>
              <a:t>Before </a:t>
            </a:r>
            <a:r>
              <a:rPr lang="en-US" sz="1200" dirty="0">
                <a:latin typeface="Century Gothic" panose="020B0502020202020204" pitchFamily="34" charset="0"/>
                <a:ea typeface="Times New Roman" panose="02020603050405020304" pitchFamily="18" charset="0"/>
              </a:rPr>
              <a:t>you start a book, try to guess what it’s about based on the pictures, the title, or what section of the library you found it in. Remember to re-visit this once you read the book.  Did their guess and the storyline match? </a:t>
            </a:r>
          </a:p>
        </p:txBody>
      </p:sp>
      <p:sp>
        <p:nvSpPr>
          <p:cNvPr id="7" name="TextBox 6">
            <a:extLst>
              <a:ext uri="{FF2B5EF4-FFF2-40B4-BE49-F238E27FC236}">
                <a16:creationId xmlns:a16="http://schemas.microsoft.com/office/drawing/2014/main" id="{BE98A899-6FD7-4E43-8CB9-F87677B16560}"/>
              </a:ext>
            </a:extLst>
          </p:cNvPr>
          <p:cNvSpPr txBox="1"/>
          <p:nvPr/>
        </p:nvSpPr>
        <p:spPr>
          <a:xfrm>
            <a:off x="5138619" y="2453975"/>
            <a:ext cx="1905373" cy="1569660"/>
          </a:xfrm>
          <a:prstGeom prst="rect">
            <a:avLst/>
          </a:prstGeom>
          <a:noFill/>
          <a:ln w="50800">
            <a:solidFill>
              <a:schemeClr val="accent6">
                <a:lumMod val="75000"/>
              </a:schemeClr>
            </a:solidFill>
          </a:ln>
        </p:spPr>
        <p:txBody>
          <a:bodyPr wrap="square" rtlCol="0">
            <a:spAutoFit/>
          </a:bodyPr>
          <a:lstStyle/>
          <a:p>
            <a:pPr algn="just"/>
            <a:r>
              <a:rPr lang="en-US" sz="1200" b="1" dirty="0">
                <a:latin typeface="Century Gothic" panose="020B0502020202020204" pitchFamily="34" charset="0"/>
                <a:ea typeface="Times New Roman" panose="02020603050405020304" pitchFamily="18" charset="0"/>
              </a:rPr>
              <a:t>After</a:t>
            </a:r>
            <a:r>
              <a:rPr lang="en-US" sz="1200" dirty="0">
                <a:latin typeface="Century Gothic" panose="020B0502020202020204" pitchFamily="34" charset="0"/>
                <a:ea typeface="Times New Roman" panose="02020603050405020304" pitchFamily="18" charset="0"/>
              </a:rPr>
              <a:t> you read a book, help your child to relate the story to their own life. This will help them to remember the story more vividly and to make meaning links in their mind. </a:t>
            </a:r>
          </a:p>
        </p:txBody>
      </p:sp>
      <p:sp>
        <p:nvSpPr>
          <p:cNvPr id="10" name="TextBox 9">
            <a:extLst>
              <a:ext uri="{FF2B5EF4-FFF2-40B4-BE49-F238E27FC236}">
                <a16:creationId xmlns:a16="http://schemas.microsoft.com/office/drawing/2014/main" id="{65FB5A9F-2185-4B68-B092-50DE18732B59}"/>
              </a:ext>
            </a:extLst>
          </p:cNvPr>
          <p:cNvSpPr txBox="1"/>
          <p:nvPr/>
        </p:nvSpPr>
        <p:spPr>
          <a:xfrm>
            <a:off x="499808" y="3679648"/>
            <a:ext cx="4132350" cy="461665"/>
          </a:xfrm>
          <a:prstGeom prst="rect">
            <a:avLst/>
          </a:prstGeom>
          <a:noFill/>
          <a:ln w="50800">
            <a:solidFill>
              <a:schemeClr val="accent6">
                <a:lumMod val="75000"/>
              </a:schemeClr>
            </a:solidFill>
          </a:ln>
        </p:spPr>
        <p:txBody>
          <a:bodyPr wrap="square" rtlCol="0">
            <a:spAutoFit/>
          </a:bodyPr>
          <a:lstStyle/>
          <a:p>
            <a:pPr algn="just"/>
            <a:r>
              <a:rPr lang="en-US" sz="1200" dirty="0">
                <a:latin typeface="Century Gothic" panose="020B0502020202020204" pitchFamily="34" charset="0"/>
                <a:ea typeface="Times New Roman" panose="02020603050405020304" pitchFamily="18" charset="0"/>
              </a:rPr>
              <a:t>Have </a:t>
            </a:r>
            <a:r>
              <a:rPr lang="en-US" sz="1200" b="1" dirty="0">
                <a:latin typeface="Century Gothic" panose="020B0502020202020204" pitchFamily="34" charset="0"/>
                <a:ea typeface="Times New Roman" panose="02020603050405020304" pitchFamily="18" charset="0"/>
              </a:rPr>
              <a:t>fun</a:t>
            </a:r>
            <a:r>
              <a:rPr lang="en-US" sz="1200" dirty="0">
                <a:latin typeface="Century Gothic" panose="020B0502020202020204" pitchFamily="34" charset="0"/>
                <a:ea typeface="Times New Roman" panose="02020603050405020304" pitchFamily="18" charset="0"/>
              </a:rPr>
              <a:t> and be </a:t>
            </a:r>
            <a:r>
              <a:rPr lang="en-US" sz="1200" b="1" dirty="0">
                <a:latin typeface="Century Gothic" panose="020B0502020202020204" pitchFamily="34" charset="0"/>
                <a:ea typeface="Times New Roman" panose="02020603050405020304" pitchFamily="18" charset="0"/>
              </a:rPr>
              <a:t>silly</a:t>
            </a:r>
            <a:r>
              <a:rPr lang="en-US" sz="1200" dirty="0">
                <a:latin typeface="Century Gothic" panose="020B0502020202020204" pitchFamily="34" charset="0"/>
                <a:ea typeface="Times New Roman" panose="02020603050405020304" pitchFamily="18" charset="0"/>
              </a:rPr>
              <a:t> when reading.  For example, use different voices or act out parts of the story. </a:t>
            </a:r>
          </a:p>
        </p:txBody>
      </p:sp>
      <p:sp>
        <p:nvSpPr>
          <p:cNvPr id="8" name="TextBox 7">
            <a:extLst>
              <a:ext uri="{FF2B5EF4-FFF2-40B4-BE49-F238E27FC236}">
                <a16:creationId xmlns:a16="http://schemas.microsoft.com/office/drawing/2014/main" id="{51382F36-85DA-410A-958C-76C462252055}"/>
              </a:ext>
            </a:extLst>
          </p:cNvPr>
          <p:cNvSpPr txBox="1"/>
          <p:nvPr/>
        </p:nvSpPr>
        <p:spPr>
          <a:xfrm>
            <a:off x="3577146" y="2419317"/>
            <a:ext cx="1293524" cy="1135247"/>
          </a:xfrm>
          <a:prstGeom prst="rect">
            <a:avLst/>
          </a:prstGeom>
          <a:noFill/>
          <a:ln w="50800">
            <a:solidFill>
              <a:schemeClr val="accent6">
                <a:lumMod val="75000"/>
              </a:schemeClr>
            </a:solidFill>
          </a:ln>
        </p:spPr>
        <p:txBody>
          <a:bodyPr wrap="square" rtlCol="0">
            <a:spAutoFit/>
          </a:bodyPr>
          <a:lstStyle/>
          <a:p>
            <a:pPr marR="0" lvl="0">
              <a:lnSpc>
                <a:spcPct val="115000"/>
              </a:lnSpc>
              <a:spcBef>
                <a:spcPts val="0"/>
              </a:spcBef>
              <a:spcAft>
                <a:spcPts val="1000"/>
              </a:spcAft>
            </a:pPr>
            <a:r>
              <a:rPr lang="en-CA" sz="1200" dirty="0">
                <a:effectLst/>
                <a:latin typeface="Century Gothic" panose="020B0502020202020204" pitchFamily="34" charset="0"/>
                <a:ea typeface="Calibri" panose="020F0502020204030204" pitchFamily="34" charset="0"/>
                <a:cs typeface="Times New Roman" panose="02020603050405020304" pitchFamily="18" charset="0"/>
              </a:rPr>
              <a:t>Let your child “read” the pictures and tell you the story.  </a:t>
            </a:r>
          </a:p>
        </p:txBody>
      </p:sp>
      <p:sp>
        <p:nvSpPr>
          <p:cNvPr id="9" name="TextBox 8">
            <a:extLst>
              <a:ext uri="{FF2B5EF4-FFF2-40B4-BE49-F238E27FC236}">
                <a16:creationId xmlns:a16="http://schemas.microsoft.com/office/drawing/2014/main" id="{42DA7540-16C6-4389-87B2-F767142D3CF1}"/>
              </a:ext>
            </a:extLst>
          </p:cNvPr>
          <p:cNvSpPr txBox="1"/>
          <p:nvPr/>
        </p:nvSpPr>
        <p:spPr>
          <a:xfrm>
            <a:off x="96075" y="1289823"/>
            <a:ext cx="3062436" cy="830997"/>
          </a:xfrm>
          <a:prstGeom prst="rect">
            <a:avLst/>
          </a:prstGeom>
          <a:noFill/>
          <a:ln w="50800">
            <a:solidFill>
              <a:schemeClr val="accent6">
                <a:lumMod val="75000"/>
              </a:schemeClr>
            </a:solidFill>
          </a:ln>
        </p:spPr>
        <p:txBody>
          <a:bodyPr wrap="square" rtlCol="0">
            <a:spAutoFit/>
          </a:bodyPr>
          <a:lstStyle/>
          <a:p>
            <a:pPr algn="just"/>
            <a:r>
              <a:rPr lang="en-US" sz="1200" dirty="0">
                <a:latin typeface="Century Gothic" panose="020B0502020202020204" pitchFamily="34" charset="0"/>
                <a:ea typeface="Times New Roman" panose="02020603050405020304" pitchFamily="18" charset="0"/>
              </a:rPr>
              <a:t>Let your child lead.  Read books that they choose.  If they want to read the same book over and over again, let them - children learn from </a:t>
            </a:r>
            <a:r>
              <a:rPr lang="en-US" sz="1200" b="1" dirty="0">
                <a:latin typeface="Century Gothic" panose="020B0502020202020204" pitchFamily="34" charset="0"/>
                <a:ea typeface="Times New Roman" panose="02020603050405020304" pitchFamily="18" charset="0"/>
              </a:rPr>
              <a:t>repetition.</a:t>
            </a:r>
          </a:p>
        </p:txBody>
      </p:sp>
      <p:sp>
        <p:nvSpPr>
          <p:cNvPr id="11" name="TextBox 10">
            <a:extLst>
              <a:ext uri="{FF2B5EF4-FFF2-40B4-BE49-F238E27FC236}">
                <a16:creationId xmlns:a16="http://schemas.microsoft.com/office/drawing/2014/main" id="{AC1DCA2F-8BD6-49DF-8B88-8FCB05730459}"/>
              </a:ext>
            </a:extLst>
          </p:cNvPr>
          <p:cNvSpPr txBox="1"/>
          <p:nvPr/>
        </p:nvSpPr>
        <p:spPr>
          <a:xfrm>
            <a:off x="246761" y="2339984"/>
            <a:ext cx="3158289" cy="1015663"/>
          </a:xfrm>
          <a:prstGeom prst="rect">
            <a:avLst/>
          </a:prstGeom>
          <a:noFill/>
          <a:ln w="50800">
            <a:solidFill>
              <a:schemeClr val="accent6">
                <a:lumMod val="75000"/>
              </a:schemeClr>
            </a:solidFill>
          </a:ln>
        </p:spPr>
        <p:txBody>
          <a:bodyPr wrap="square" rtlCol="0">
            <a:spAutoFit/>
          </a:bodyPr>
          <a:lstStyle/>
          <a:p>
            <a:r>
              <a:rPr lang="en-US" sz="1200" dirty="0">
                <a:latin typeface="Century Gothic" panose="020B0502020202020204" pitchFamily="34" charset="0"/>
                <a:ea typeface="Times New Roman" panose="02020603050405020304" pitchFamily="18" charset="0"/>
              </a:rPr>
              <a:t>Ask open-ended questions as you read. e.g., instead of “What color is the wagon?” ask “Why do you think she pulled the wagon down the street?” or “What do you think he’ll do next?”</a:t>
            </a:r>
          </a:p>
        </p:txBody>
      </p:sp>
      <p:sp>
        <p:nvSpPr>
          <p:cNvPr id="12" name="TextBox 11">
            <a:extLst>
              <a:ext uri="{FF2B5EF4-FFF2-40B4-BE49-F238E27FC236}">
                <a16:creationId xmlns:a16="http://schemas.microsoft.com/office/drawing/2014/main" id="{BEECB587-FBBA-4563-A6D7-5DA56BCF9E79}"/>
              </a:ext>
            </a:extLst>
          </p:cNvPr>
          <p:cNvSpPr txBox="1"/>
          <p:nvPr/>
        </p:nvSpPr>
        <p:spPr>
          <a:xfrm>
            <a:off x="726643" y="5008188"/>
            <a:ext cx="5859177" cy="646331"/>
          </a:xfrm>
          <a:prstGeom prst="rect">
            <a:avLst/>
          </a:prstGeom>
          <a:noFill/>
          <a:ln w="50800">
            <a:solidFill>
              <a:schemeClr val="accent6">
                <a:lumMod val="75000"/>
              </a:schemeClr>
            </a:solidFill>
          </a:ln>
        </p:spPr>
        <p:txBody>
          <a:bodyPr wrap="square" rtlCol="0">
            <a:spAutoFit/>
          </a:bodyPr>
          <a:lstStyle/>
          <a:p>
            <a:pPr algn="just"/>
            <a:r>
              <a:rPr lang="en-CA" sz="1200" dirty="0">
                <a:latin typeface="Century Gothic" panose="020B0502020202020204" pitchFamily="34" charset="0"/>
                <a:ea typeface="Times New Roman" panose="02020603050405020304" pitchFamily="18" charset="0"/>
              </a:rPr>
              <a:t>Phonological Awareness is an awareness of the </a:t>
            </a:r>
            <a:r>
              <a:rPr lang="en-CA" sz="1200" b="1" dirty="0">
                <a:latin typeface="Century Gothic" panose="020B0502020202020204" pitchFamily="34" charset="0"/>
                <a:ea typeface="Times New Roman" panose="02020603050405020304" pitchFamily="18" charset="0"/>
              </a:rPr>
              <a:t>sound structure </a:t>
            </a:r>
            <a:r>
              <a:rPr lang="en-CA" sz="1200" dirty="0">
                <a:latin typeface="Century Gothic" panose="020B0502020202020204" pitchFamily="34" charset="0"/>
                <a:ea typeface="Times New Roman" panose="02020603050405020304" pitchFamily="18" charset="0"/>
              </a:rPr>
              <a:t>of speech.  It involves breaking words apart into “pieces” (syllables, sounds) and putting them back together.  It is an important pre-reading skill. </a:t>
            </a:r>
            <a:endParaRPr lang="en-US" sz="1200" dirty="0">
              <a:latin typeface="Century Gothic" panose="020B0502020202020204" pitchFamily="34" charset="0"/>
              <a:ea typeface="Times New Roman" panose="02020603050405020304" pitchFamily="18" charset="0"/>
            </a:endParaRPr>
          </a:p>
        </p:txBody>
      </p:sp>
      <p:sp>
        <p:nvSpPr>
          <p:cNvPr id="14" name="TextBox 13">
            <a:extLst>
              <a:ext uri="{FF2B5EF4-FFF2-40B4-BE49-F238E27FC236}">
                <a16:creationId xmlns:a16="http://schemas.microsoft.com/office/drawing/2014/main" id="{51C64E6E-56D5-41A4-89F3-426A95FBA61F}"/>
              </a:ext>
            </a:extLst>
          </p:cNvPr>
          <p:cNvSpPr txBox="1"/>
          <p:nvPr/>
        </p:nvSpPr>
        <p:spPr>
          <a:xfrm>
            <a:off x="96074" y="5805649"/>
            <a:ext cx="7123051" cy="2862322"/>
          </a:xfrm>
          <a:prstGeom prst="rect">
            <a:avLst/>
          </a:prstGeom>
          <a:noFill/>
          <a:ln w="50800">
            <a:solidFill>
              <a:schemeClr val="accent6">
                <a:lumMod val="75000"/>
              </a:schemeClr>
            </a:solidFill>
          </a:ln>
        </p:spPr>
        <p:txBody>
          <a:bodyPr wrap="square" rtlCol="0">
            <a:spAutoFit/>
          </a:bodyPr>
          <a:lstStyle/>
          <a:p>
            <a:pPr algn="just"/>
            <a:r>
              <a:rPr lang="en-CA" sz="1200" dirty="0">
                <a:latin typeface="Century Gothic" panose="020B0502020202020204" pitchFamily="34" charset="0"/>
                <a:ea typeface="Times New Roman" panose="02020603050405020304" pitchFamily="18" charset="0"/>
              </a:rPr>
              <a:t>Easy (and fun!) ways to develop phonological awareness: </a:t>
            </a:r>
          </a:p>
          <a:p>
            <a:pPr marL="285750" indent="-285750" algn="just">
              <a:buBlip>
                <a:blip r:embed="rId4"/>
              </a:buBlip>
            </a:pPr>
            <a:r>
              <a:rPr lang="en-CA" sz="1200" dirty="0">
                <a:latin typeface="Century Gothic" panose="020B0502020202020204" pitchFamily="34" charset="0"/>
                <a:ea typeface="Times New Roman" panose="02020603050405020304" pitchFamily="18" charset="0"/>
              </a:rPr>
              <a:t>Sing songs, rhymes, and fingerplays as often as you can – at least once per day! E.g. “Twinkle </a:t>
            </a:r>
            <a:r>
              <a:rPr lang="en-CA" sz="1200" dirty="0" err="1">
                <a:latin typeface="Century Gothic" panose="020B0502020202020204" pitchFamily="34" charset="0"/>
                <a:ea typeface="Times New Roman" panose="02020603050405020304" pitchFamily="18" charset="0"/>
              </a:rPr>
              <a:t>Twinkle</a:t>
            </a:r>
            <a:r>
              <a:rPr lang="en-CA" sz="1200" dirty="0">
                <a:latin typeface="Century Gothic" panose="020B0502020202020204" pitchFamily="34" charset="0"/>
                <a:ea typeface="Times New Roman" panose="02020603050405020304" pitchFamily="18" charset="0"/>
              </a:rPr>
              <a:t>”, “Baby Shark” (It is important to sing these songs and not just show them on a device – it needs to be interactive!) </a:t>
            </a:r>
          </a:p>
          <a:p>
            <a:pPr marL="285750" indent="-285750" algn="just">
              <a:buBlip>
                <a:blip r:embed="rId4"/>
              </a:buBlip>
            </a:pPr>
            <a:r>
              <a:rPr lang="en-US" sz="1200" dirty="0">
                <a:latin typeface="Century Gothic" panose="020B0502020202020204" pitchFamily="34" charset="0"/>
                <a:ea typeface="Times New Roman" panose="02020603050405020304" pitchFamily="18" charset="0"/>
              </a:rPr>
              <a:t>Count words with fingers: Have your child hold up their closed fists and give them a sentence.  Ask them to repeat your sentence and put up a finger for each word they hear. </a:t>
            </a:r>
          </a:p>
          <a:p>
            <a:pPr marL="285750" indent="-285750" algn="just">
              <a:buBlip>
                <a:blip r:embed="rId4"/>
              </a:buBlip>
            </a:pPr>
            <a:r>
              <a:rPr lang="en-US" sz="1200" dirty="0">
                <a:latin typeface="Century Gothic" panose="020B0502020202020204" pitchFamily="34" charset="0"/>
                <a:ea typeface="Times New Roman" panose="02020603050405020304" pitchFamily="18" charset="0"/>
              </a:rPr>
              <a:t>Count syllables in familiar names: Who has the most?  E.g. “Anne” (1) “King-</a:t>
            </a:r>
            <a:r>
              <a:rPr lang="en-US" sz="1200" dirty="0" err="1">
                <a:latin typeface="Century Gothic" panose="020B0502020202020204" pitchFamily="34" charset="0"/>
                <a:ea typeface="Times New Roman" panose="02020603050405020304" pitchFamily="18" charset="0"/>
              </a:rPr>
              <a:t>ston</a:t>
            </a:r>
            <a:r>
              <a:rPr lang="en-US" sz="1200" dirty="0">
                <a:latin typeface="Century Gothic" panose="020B0502020202020204" pitchFamily="34" charset="0"/>
                <a:ea typeface="Times New Roman" panose="02020603050405020304" pitchFamily="18" charset="0"/>
              </a:rPr>
              <a:t>” (2) “Jess-</a:t>
            </a:r>
            <a:r>
              <a:rPr lang="en-US" sz="1200" dirty="0" err="1">
                <a:latin typeface="Century Gothic" panose="020B0502020202020204" pitchFamily="34" charset="0"/>
                <a:ea typeface="Times New Roman" panose="02020603050405020304" pitchFamily="18" charset="0"/>
              </a:rPr>
              <a:t>i</a:t>
            </a:r>
            <a:r>
              <a:rPr lang="en-US" sz="1200" dirty="0">
                <a:latin typeface="Century Gothic" panose="020B0502020202020204" pitchFamily="34" charset="0"/>
                <a:ea typeface="Times New Roman" panose="02020603050405020304" pitchFamily="18" charset="0"/>
              </a:rPr>
              <a:t>-ca” (3) “Ben-ja-min” (3) etc. </a:t>
            </a:r>
          </a:p>
          <a:p>
            <a:pPr marL="285750" indent="-285750" algn="just">
              <a:buBlip>
                <a:blip r:embed="rId4"/>
              </a:buBlip>
            </a:pPr>
            <a:r>
              <a:rPr lang="en-US" sz="1200" dirty="0">
                <a:latin typeface="Century Gothic" panose="020B0502020202020204" pitchFamily="34" charset="0"/>
                <a:ea typeface="Times New Roman" panose="02020603050405020304" pitchFamily="18" charset="0"/>
              </a:rPr>
              <a:t>Which words rhyme?  Say a set of 3 or 4 words and ask your child which 2 (or 3) rhyme.</a:t>
            </a:r>
          </a:p>
          <a:p>
            <a:pPr marL="285750" indent="-285750" algn="just">
              <a:buBlip>
                <a:blip r:embed="rId4"/>
              </a:buBlip>
            </a:pPr>
            <a:r>
              <a:rPr lang="en-US" sz="1200" dirty="0">
                <a:latin typeface="Century Gothic" panose="020B0502020202020204" pitchFamily="34" charset="0"/>
                <a:ea typeface="Times New Roman" panose="02020603050405020304" pitchFamily="18" charset="0"/>
              </a:rPr>
              <a:t>Stick them together: Give the first sound and then the rest of the word and have your child be a detective to figure out which word you said.  E.g. mmm (pause) at = mat</a:t>
            </a:r>
          </a:p>
          <a:p>
            <a:pPr marL="285750" indent="-285750" algn="just">
              <a:buBlip>
                <a:blip r:embed="rId4"/>
              </a:buBlip>
            </a:pPr>
            <a:r>
              <a:rPr lang="en-US" sz="1200" dirty="0">
                <a:latin typeface="Century Gothic" panose="020B0502020202020204" pitchFamily="34" charset="0"/>
                <a:ea typeface="Times New Roman" panose="02020603050405020304" pitchFamily="18" charset="0"/>
              </a:rPr>
              <a:t>What sound do you hear? Say one-syllable words and have your child tell you what sound they hear at different points of the word: What is the first sound in fish? (</a:t>
            </a:r>
            <a:r>
              <a:rPr lang="en-US" sz="1200" dirty="0" err="1">
                <a:latin typeface="Century Gothic" panose="020B0502020202020204" pitchFamily="34" charset="0"/>
                <a:ea typeface="Times New Roman" panose="02020603050405020304" pitchFamily="18" charset="0"/>
              </a:rPr>
              <a:t>fffff</a:t>
            </a:r>
            <a:r>
              <a:rPr lang="en-US" sz="1200" dirty="0">
                <a:latin typeface="Century Gothic" panose="020B0502020202020204" pitchFamily="34" charset="0"/>
                <a:ea typeface="Times New Roman" panose="02020603050405020304" pitchFamily="18" charset="0"/>
              </a:rPr>
              <a:t>) What is the last sound in beach? (</a:t>
            </a:r>
            <a:r>
              <a:rPr lang="en-US" sz="1200" dirty="0" err="1">
                <a:latin typeface="Century Gothic" panose="020B0502020202020204" pitchFamily="34" charset="0"/>
                <a:ea typeface="Times New Roman" panose="02020603050405020304" pitchFamily="18" charset="0"/>
              </a:rPr>
              <a:t>ch</a:t>
            </a:r>
            <a:r>
              <a:rPr lang="en-US" sz="1200" dirty="0">
                <a:latin typeface="Century Gothic" panose="020B0502020202020204" pitchFamily="34" charset="0"/>
                <a:ea typeface="Times New Roman" panose="02020603050405020304" pitchFamily="18" charset="0"/>
              </a:rPr>
              <a:t>) </a:t>
            </a:r>
          </a:p>
        </p:txBody>
      </p:sp>
      <p:sp>
        <p:nvSpPr>
          <p:cNvPr id="5" name="TextBox 4">
            <a:extLst>
              <a:ext uri="{FF2B5EF4-FFF2-40B4-BE49-F238E27FC236}">
                <a16:creationId xmlns:a16="http://schemas.microsoft.com/office/drawing/2014/main" id="{FF1F6687-620A-4E4B-B241-75556EFEC196}"/>
              </a:ext>
            </a:extLst>
          </p:cNvPr>
          <p:cNvSpPr txBox="1"/>
          <p:nvPr/>
        </p:nvSpPr>
        <p:spPr>
          <a:xfrm>
            <a:off x="-112681" y="-20335"/>
            <a:ext cx="7551635" cy="677108"/>
          </a:xfrm>
          <a:prstGeom prst="rect">
            <a:avLst/>
          </a:prstGeom>
          <a:noFill/>
        </p:spPr>
        <p:txBody>
          <a:bodyPr wrap="square" rtlCol="0">
            <a:spAutoFit/>
          </a:bodyPr>
          <a:lstStyle/>
          <a:p>
            <a:pPr algn="ctr"/>
            <a:r>
              <a:rPr lang="en-US" sz="3800" dirty="0">
                <a:latin typeface="Clicker Script" panose="03000506000000020002" pitchFamily="66" charset="0"/>
              </a:rPr>
              <a:t>How to Develop Oral Language</a:t>
            </a:r>
          </a:p>
        </p:txBody>
      </p:sp>
      <p:sp>
        <p:nvSpPr>
          <p:cNvPr id="2" name="TextBox 1">
            <a:extLst>
              <a:ext uri="{FF2B5EF4-FFF2-40B4-BE49-F238E27FC236}">
                <a16:creationId xmlns:a16="http://schemas.microsoft.com/office/drawing/2014/main" id="{4A59BA84-5BC6-4474-A416-DB2FACB84002}"/>
              </a:ext>
            </a:extLst>
          </p:cNvPr>
          <p:cNvSpPr txBox="1"/>
          <p:nvPr/>
        </p:nvSpPr>
        <p:spPr>
          <a:xfrm>
            <a:off x="-253171" y="478642"/>
            <a:ext cx="7832613" cy="677108"/>
          </a:xfrm>
          <a:prstGeom prst="rect">
            <a:avLst/>
          </a:prstGeom>
          <a:noFill/>
        </p:spPr>
        <p:txBody>
          <a:bodyPr wrap="square" rtlCol="0">
            <a:spAutoFit/>
          </a:bodyPr>
          <a:lstStyle/>
          <a:p>
            <a:pPr algn="ctr"/>
            <a:r>
              <a:rPr lang="en-US" sz="3800" dirty="0">
                <a:latin typeface="Clicker Script" panose="03000506000000020002" pitchFamily="66" charset="0"/>
              </a:rPr>
              <a:t>To Support </a:t>
            </a:r>
            <a:r>
              <a:rPr lang="en-US" sz="3800" b="1" dirty="0">
                <a:latin typeface="Dreaming Outloud Script Pro" panose="020F0502020204030204" pitchFamily="66" charset="0"/>
                <a:cs typeface="Dreaming Outloud Script Pro" panose="020F0502020204030204" pitchFamily="66" charset="0"/>
              </a:rPr>
              <a:t>Reading Development</a:t>
            </a:r>
          </a:p>
        </p:txBody>
      </p:sp>
      <p:sp>
        <p:nvSpPr>
          <p:cNvPr id="21" name="Rectangle 20">
            <a:extLst>
              <a:ext uri="{FF2B5EF4-FFF2-40B4-BE49-F238E27FC236}">
                <a16:creationId xmlns:a16="http://schemas.microsoft.com/office/drawing/2014/main" id="{D078F2E5-6ECA-409E-B455-48F6CD62F4E4}"/>
              </a:ext>
            </a:extLst>
          </p:cNvPr>
          <p:cNvSpPr/>
          <p:nvPr/>
        </p:nvSpPr>
        <p:spPr>
          <a:xfrm>
            <a:off x="-23446" y="4265315"/>
            <a:ext cx="7315200" cy="646332"/>
          </a:xfrm>
          <a:prstGeom prst="rect">
            <a:avLst/>
          </a:prstGeom>
          <a:solidFill>
            <a:srgbClr val="7BAD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8" dirty="0"/>
          </a:p>
        </p:txBody>
      </p:sp>
      <p:sp>
        <p:nvSpPr>
          <p:cNvPr id="23" name="TextBox 22">
            <a:extLst>
              <a:ext uri="{FF2B5EF4-FFF2-40B4-BE49-F238E27FC236}">
                <a16:creationId xmlns:a16="http://schemas.microsoft.com/office/drawing/2014/main" id="{A6804D79-D2A7-4192-AF06-4A78782F7A45}"/>
              </a:ext>
            </a:extLst>
          </p:cNvPr>
          <p:cNvSpPr txBox="1"/>
          <p:nvPr/>
        </p:nvSpPr>
        <p:spPr>
          <a:xfrm>
            <a:off x="-141664" y="4172982"/>
            <a:ext cx="7551635" cy="830997"/>
          </a:xfrm>
          <a:prstGeom prst="rect">
            <a:avLst/>
          </a:prstGeom>
          <a:noFill/>
        </p:spPr>
        <p:txBody>
          <a:bodyPr wrap="square" rtlCol="0">
            <a:spAutoFit/>
          </a:bodyPr>
          <a:lstStyle/>
          <a:p>
            <a:pPr algn="ctr"/>
            <a:r>
              <a:rPr lang="en-US" sz="3800" b="1" dirty="0">
                <a:latin typeface="Dreaming Outloud Script Pro" panose="03050502040304050704" pitchFamily="66" charset="0"/>
                <a:cs typeface="Dreaming Outloud Script Pro" panose="03050502040304050704" pitchFamily="66" charset="0"/>
              </a:rPr>
              <a:t>Phonological</a:t>
            </a:r>
            <a:r>
              <a:rPr lang="en-US" sz="4800" b="1" dirty="0">
                <a:latin typeface="Dreaming Outloud Script Pro" panose="03050502040304050704" pitchFamily="66" charset="0"/>
                <a:cs typeface="Dreaming Outloud Script Pro" panose="03050502040304050704" pitchFamily="66" charset="0"/>
              </a:rPr>
              <a:t> </a:t>
            </a:r>
            <a:r>
              <a:rPr lang="en-US" sz="3800" b="1" dirty="0">
                <a:latin typeface="Dreaming Outloud Script Pro" panose="03050502040304050704" pitchFamily="66" charset="0"/>
                <a:cs typeface="Dreaming Outloud Script Pro" panose="03050502040304050704" pitchFamily="66" charset="0"/>
              </a:rPr>
              <a:t>Awareness</a:t>
            </a:r>
          </a:p>
        </p:txBody>
      </p:sp>
    </p:spTree>
    <p:extLst>
      <p:ext uri="{BB962C8B-B14F-4D97-AF65-F5344CB8AC3E}">
        <p14:creationId xmlns:p14="http://schemas.microsoft.com/office/powerpoint/2010/main" val="59761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Image result for evergreen school division">
            <a:hlinkClick r:id="rId2"/>
            <a:extLst>
              <a:ext uri="{FF2B5EF4-FFF2-40B4-BE49-F238E27FC236}">
                <a16:creationId xmlns:a16="http://schemas.microsoft.com/office/drawing/2014/main" id="{18A5CDCC-4137-6B36-5854-E9F3DDED5559}"/>
              </a:ext>
            </a:extLst>
          </p:cNvPr>
          <p:cNvPicPr>
            <a:picLocks noChangeAspect="1"/>
          </p:cNvPicPr>
          <p:nvPr/>
        </p:nvPicPr>
        <p:blipFill rotWithShape="1">
          <a:blip r:embed="rId3">
            <a:extLst>
              <a:ext uri="{28A0092B-C50C-407E-A947-70E740481C1C}">
                <a14:useLocalDpi xmlns:a14="http://schemas.microsoft.com/office/drawing/2010/main" val="0"/>
              </a:ext>
            </a:extLst>
          </a:blip>
          <a:srcRect l="9766" t="18818" r="7056" b="20026"/>
          <a:stretch/>
        </p:blipFill>
        <p:spPr bwMode="auto">
          <a:xfrm>
            <a:off x="5029202" y="8715470"/>
            <a:ext cx="2238051" cy="824768"/>
          </a:xfrm>
          <a:prstGeom prst="rect">
            <a:avLst/>
          </a:prstGeom>
          <a:noFill/>
          <a:ln>
            <a:noFill/>
          </a:ln>
          <a:extLst>
            <a:ext uri="{53640926-AAD7-44D8-BBD7-CCE9431645EC}">
              <a14:shadowObscured xmlns:a14="http://schemas.microsoft.com/office/drawing/2010/main"/>
            </a:ext>
          </a:extLst>
        </p:spPr>
      </p:pic>
      <p:sp>
        <p:nvSpPr>
          <p:cNvPr id="4" name="Rectangle 3">
            <a:extLst>
              <a:ext uri="{FF2B5EF4-FFF2-40B4-BE49-F238E27FC236}">
                <a16:creationId xmlns:a16="http://schemas.microsoft.com/office/drawing/2014/main" id="{899C52E0-7732-440A-B34F-19C9BEBE3549}"/>
              </a:ext>
            </a:extLst>
          </p:cNvPr>
          <p:cNvSpPr/>
          <p:nvPr/>
        </p:nvSpPr>
        <p:spPr>
          <a:xfrm>
            <a:off x="-1872" y="-21494"/>
            <a:ext cx="7315200" cy="804724"/>
          </a:xfrm>
          <a:prstGeom prst="rect">
            <a:avLst/>
          </a:prstGeom>
          <a:solidFill>
            <a:srgbClr val="7BAD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8" dirty="0"/>
          </a:p>
        </p:txBody>
      </p:sp>
      <p:sp>
        <p:nvSpPr>
          <p:cNvPr id="9" name="TextBox 8">
            <a:extLst>
              <a:ext uri="{FF2B5EF4-FFF2-40B4-BE49-F238E27FC236}">
                <a16:creationId xmlns:a16="http://schemas.microsoft.com/office/drawing/2014/main" id="{42DA7540-16C6-4389-87B2-F767142D3CF1}"/>
              </a:ext>
            </a:extLst>
          </p:cNvPr>
          <p:cNvSpPr txBox="1"/>
          <p:nvPr/>
        </p:nvSpPr>
        <p:spPr>
          <a:xfrm>
            <a:off x="736401" y="1430446"/>
            <a:ext cx="5838653" cy="6740307"/>
          </a:xfrm>
          <a:prstGeom prst="rect">
            <a:avLst/>
          </a:prstGeom>
          <a:noFill/>
          <a:ln w="50800">
            <a:solidFill>
              <a:schemeClr val="accent6">
                <a:lumMod val="75000"/>
              </a:schemeClr>
            </a:solidFill>
          </a:ln>
        </p:spPr>
        <p:txBody>
          <a:bodyPr wrap="square" rtlCol="0">
            <a:spAutoFit/>
          </a:bodyPr>
          <a:lstStyle/>
          <a:p>
            <a:r>
              <a:rPr lang="en-US" sz="1200" b="1" dirty="0">
                <a:effectLst/>
                <a:latin typeface="Century Gothic" panose="020B0502020202020204" pitchFamily="34" charset="0"/>
                <a:ea typeface="Times New Roman" panose="02020603050405020304" pitchFamily="18" charset="0"/>
              </a:rPr>
              <a:t>Flashcards</a:t>
            </a:r>
          </a:p>
          <a:p>
            <a:r>
              <a:rPr lang="en-US" sz="1200" dirty="0">
                <a:effectLst/>
                <a:latin typeface="Century Gothic" panose="020B0502020202020204" pitchFamily="34" charset="0"/>
                <a:ea typeface="Times New Roman" panose="02020603050405020304" pitchFamily="18" charset="0"/>
              </a:rPr>
              <a:t>A set of letter flashcards have been provided. Please use the flashcards to focus on both letter </a:t>
            </a:r>
            <a:r>
              <a:rPr lang="en-US" sz="1200" b="1" dirty="0">
                <a:effectLst/>
                <a:latin typeface="Century Gothic" panose="020B0502020202020204" pitchFamily="34" charset="0"/>
                <a:ea typeface="Times New Roman" panose="02020603050405020304" pitchFamily="18" charset="0"/>
              </a:rPr>
              <a:t>names </a:t>
            </a:r>
            <a:r>
              <a:rPr lang="en-US" sz="1200" dirty="0">
                <a:effectLst/>
                <a:latin typeface="Century Gothic" panose="020B0502020202020204" pitchFamily="34" charset="0"/>
                <a:ea typeface="Times New Roman" panose="02020603050405020304" pitchFamily="18" charset="0"/>
              </a:rPr>
              <a:t>and letter </a:t>
            </a:r>
            <a:r>
              <a:rPr lang="en-US" sz="1200" b="1" dirty="0">
                <a:effectLst/>
                <a:latin typeface="Century Gothic" panose="020B0502020202020204" pitchFamily="34" charset="0"/>
                <a:ea typeface="Times New Roman" panose="02020603050405020304" pitchFamily="18" charset="0"/>
              </a:rPr>
              <a:t>sounds</a:t>
            </a:r>
            <a:r>
              <a:rPr lang="en-US" sz="1200" dirty="0">
                <a:effectLst/>
                <a:latin typeface="Century Gothic" panose="020B0502020202020204" pitchFamily="34" charset="0"/>
                <a:ea typeface="Times New Roman" panose="02020603050405020304" pitchFamily="18" charset="0"/>
              </a:rPr>
              <a:t>. </a:t>
            </a:r>
            <a:r>
              <a:rPr lang="en-US" sz="1200" i="1" dirty="0">
                <a:effectLst/>
                <a:latin typeface="Century Gothic" panose="020B0502020202020204" pitchFamily="34" charset="0"/>
                <a:ea typeface="Times New Roman" panose="02020603050405020304" pitchFamily="18" charset="0"/>
              </a:rPr>
              <a:t>Work for speed</a:t>
            </a:r>
            <a:r>
              <a:rPr lang="en-US" sz="1200" dirty="0">
                <a:effectLst/>
                <a:latin typeface="Century Gothic" panose="020B0502020202020204" pitchFamily="34" charset="0"/>
                <a:ea typeface="Times New Roman" panose="02020603050405020304" pitchFamily="18" charset="0"/>
              </a:rPr>
              <a:t>: the goal is immediate, effortless recognition. </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 </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When shown a card, the child’s response will be “letter </a:t>
            </a:r>
            <a:r>
              <a:rPr lang="en-US" sz="1200" b="1" i="1" dirty="0">
                <a:effectLst/>
                <a:latin typeface="Century Gothic" panose="020B0502020202020204" pitchFamily="34" charset="0"/>
                <a:ea typeface="Times New Roman" panose="02020603050405020304" pitchFamily="18" charset="0"/>
              </a:rPr>
              <a:t>name</a:t>
            </a:r>
            <a:r>
              <a:rPr lang="en-US" sz="1200" dirty="0">
                <a:effectLst/>
                <a:latin typeface="Century Gothic" panose="020B0502020202020204" pitchFamily="34" charset="0"/>
                <a:ea typeface="Times New Roman" panose="02020603050405020304" pitchFamily="18" charset="0"/>
              </a:rPr>
              <a:t> says letter </a:t>
            </a:r>
            <a:r>
              <a:rPr lang="en-US" sz="1200" b="1" i="1" dirty="0">
                <a:effectLst/>
                <a:latin typeface="Century Gothic" panose="020B0502020202020204" pitchFamily="34" charset="0"/>
                <a:ea typeface="Times New Roman" panose="02020603050405020304" pitchFamily="18" charset="0"/>
              </a:rPr>
              <a:t>sound(s)</a:t>
            </a:r>
            <a:r>
              <a:rPr lang="en-US" sz="1200" dirty="0">
                <a:effectLst/>
                <a:latin typeface="Century Gothic" panose="020B0502020202020204" pitchFamily="34" charset="0"/>
                <a:ea typeface="Times New Roman" panose="02020603050405020304" pitchFamily="18" charset="0"/>
              </a:rPr>
              <a:t>”. E.g., “m says /</a:t>
            </a:r>
            <a:r>
              <a:rPr lang="en-US" sz="1200" dirty="0" err="1">
                <a:effectLst/>
                <a:latin typeface="Century Gothic" panose="020B0502020202020204" pitchFamily="34" charset="0"/>
                <a:ea typeface="Times New Roman" panose="02020603050405020304" pitchFamily="18" charset="0"/>
              </a:rPr>
              <a:t>mmmm</a:t>
            </a:r>
            <a:r>
              <a:rPr lang="en-US" sz="1200" dirty="0">
                <a:effectLst/>
                <a:latin typeface="Century Gothic" panose="020B0502020202020204" pitchFamily="34" charset="0"/>
                <a:ea typeface="Times New Roman" panose="02020603050405020304" pitchFamily="18" charset="0"/>
              </a:rPr>
              <a:t>/” or “s says /</a:t>
            </a:r>
            <a:r>
              <a:rPr lang="en-US" sz="1200" dirty="0" err="1">
                <a:effectLst/>
                <a:latin typeface="Century Gothic" panose="020B0502020202020204" pitchFamily="34" charset="0"/>
                <a:ea typeface="Times New Roman" panose="02020603050405020304" pitchFamily="18" charset="0"/>
              </a:rPr>
              <a:t>ssss</a:t>
            </a:r>
            <a:r>
              <a:rPr lang="en-US" sz="1200" dirty="0">
                <a:effectLst/>
                <a:latin typeface="Century Gothic" panose="020B0502020202020204" pitchFamily="34" charset="0"/>
                <a:ea typeface="Times New Roman" panose="02020603050405020304" pitchFamily="18" charset="0"/>
              </a:rPr>
              <a:t>/”. See the “Sound Production Chart” on page 15 of </a:t>
            </a:r>
            <a:r>
              <a:rPr lang="en-US" sz="1200" i="1" dirty="0">
                <a:effectLst/>
                <a:latin typeface="Century Gothic" panose="020B0502020202020204" pitchFamily="34" charset="0"/>
                <a:ea typeface="Times New Roman" panose="02020603050405020304" pitchFamily="18" charset="0"/>
              </a:rPr>
              <a:t>Teach Your Child to Read in 100 Easy Lessons.</a:t>
            </a:r>
            <a:r>
              <a:rPr lang="en-US" sz="1200" dirty="0">
                <a:latin typeface="Century Gothic" panose="020B0502020202020204" pitchFamily="34" charset="0"/>
                <a:ea typeface="Times New Roman" panose="02020603050405020304" pitchFamily="18" charset="0"/>
              </a:rPr>
              <a:t> To make sure you say each sound correctly. </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 </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When the child makes an error, correct the error </a:t>
            </a:r>
            <a:r>
              <a:rPr lang="en-US" sz="1200" i="1" dirty="0">
                <a:effectLst/>
                <a:latin typeface="Century Gothic" panose="020B0502020202020204" pitchFamily="34" charset="0"/>
                <a:ea typeface="Times New Roman" panose="02020603050405020304" pitchFamily="18" charset="0"/>
              </a:rPr>
              <a:t>immediately</a:t>
            </a:r>
            <a:r>
              <a:rPr lang="en-US" sz="1200" dirty="0">
                <a:effectLst/>
                <a:latin typeface="Century Gothic" panose="020B0502020202020204" pitchFamily="34" charset="0"/>
                <a:ea typeface="Times New Roman" panose="02020603050405020304" pitchFamily="18" charset="0"/>
              </a:rPr>
              <a:t>. However, </a:t>
            </a:r>
            <a:r>
              <a:rPr lang="en-US" sz="1200" b="1" dirty="0">
                <a:effectLst/>
                <a:latin typeface="Century Gothic" panose="020B0502020202020204" pitchFamily="34" charset="0"/>
                <a:ea typeface="Times New Roman" panose="02020603050405020304" pitchFamily="18" charset="0"/>
              </a:rPr>
              <a:t>do not put </a:t>
            </a:r>
            <a:r>
              <a:rPr lang="en-US" sz="1200" dirty="0">
                <a:effectLst/>
                <a:latin typeface="Century Gothic" panose="020B0502020202020204" pitchFamily="34" charset="0"/>
                <a:ea typeface="Times New Roman" panose="02020603050405020304" pitchFamily="18" charset="0"/>
              </a:rPr>
              <a:t>that card at the back of the stack. Put it 1 or 2 cards back in the pile so the child will see it again soon. Do the same when the child responds slowly but correctly. If the child gets it right the second time, still refrain from putting it to the back. Rather, put it 4-5 cards behind the front card. This gives the child further opportunity for reinforcement. </a:t>
            </a:r>
            <a:r>
              <a:rPr lang="en-US" sz="1200" i="1" dirty="0">
                <a:effectLst/>
                <a:latin typeface="Century Gothic" panose="020B0502020202020204" pitchFamily="34" charset="0"/>
                <a:ea typeface="Times New Roman" panose="02020603050405020304" pitchFamily="18" charset="0"/>
              </a:rPr>
              <a:t>Only correct items responded to instantly the first time go to the back of the deck.</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 </a:t>
            </a:r>
            <a:endParaRPr lang="en-CA" sz="1200" dirty="0">
              <a:effectLst/>
              <a:latin typeface="Century Gothic" panose="020B0502020202020204" pitchFamily="34" charset="0"/>
              <a:ea typeface="Times New Roman" panose="02020603050405020304" pitchFamily="18" charset="0"/>
            </a:endParaRPr>
          </a:p>
          <a:p>
            <a:r>
              <a:rPr lang="en-US" sz="1200" b="1" dirty="0">
                <a:effectLst/>
                <a:latin typeface="Century Gothic" panose="020B0502020202020204" pitchFamily="34" charset="0"/>
                <a:ea typeface="Times New Roman" panose="02020603050405020304" pitchFamily="18" charset="0"/>
              </a:rPr>
              <a:t>Additional flashcard ideas </a:t>
            </a:r>
            <a:endParaRPr lang="en-CA" sz="1200" b="1"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-Place the cards in a bag and have the child pull them out one at a time.</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-Write the letters in a circle. Use a spinner to select the letter. </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-Use plastic cups. Hide the cards under the cups. When you find them, say the name/sound. Alternatively, write letters on the cups, and hide an object under a cup. The child says the letter name or sound before picking up a cup to find the object. </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-Whiteboard dice: (These can be found at most dollar stores, or on Amazon). Write the target letters on a die, roll the die and say the letter name/sound as quickly as possible. </a:t>
            </a:r>
            <a:endParaRPr lang="en-CA" sz="1200" dirty="0">
              <a:effectLst/>
              <a:latin typeface="Century Gothic" panose="020B0502020202020204" pitchFamily="34" charset="0"/>
              <a:ea typeface="Times New Roman" panose="02020603050405020304" pitchFamily="18" charset="0"/>
            </a:endParaRPr>
          </a:p>
          <a:p>
            <a:r>
              <a:rPr lang="en-US" sz="1200" dirty="0">
                <a:effectLst/>
                <a:latin typeface="Century Gothic" panose="020B0502020202020204" pitchFamily="34" charset="0"/>
                <a:ea typeface="Times New Roman" panose="02020603050405020304" pitchFamily="18" charset="0"/>
              </a:rPr>
              <a:t> </a:t>
            </a:r>
            <a:endParaRPr lang="en-CA" sz="1200" dirty="0">
              <a:effectLst/>
              <a:latin typeface="Century Gothic" panose="020B0502020202020204" pitchFamily="34" charset="0"/>
              <a:ea typeface="Times New Roman" panose="02020603050405020304" pitchFamily="18" charset="0"/>
            </a:endParaRPr>
          </a:p>
          <a:p>
            <a:r>
              <a:rPr lang="en-US" sz="1200" b="1" dirty="0">
                <a:effectLst/>
                <a:latin typeface="Century Gothic" panose="020B0502020202020204" pitchFamily="34" charset="0"/>
                <a:ea typeface="Times New Roman" panose="02020603050405020304" pitchFamily="18" charset="0"/>
              </a:rPr>
              <a:t>Word/Not-a-Word Game</a:t>
            </a:r>
          </a:p>
          <a:p>
            <a:r>
              <a:rPr lang="en-US" sz="1200" dirty="0">
                <a:effectLst/>
                <a:latin typeface="Century Gothic" panose="020B0502020202020204" pitchFamily="34" charset="0"/>
                <a:ea typeface="Times New Roman" panose="02020603050405020304" pitchFamily="18" charset="0"/>
              </a:rPr>
              <a:t>After you have completed the above activities, create 3 stacks of cards. The middle stack is all of the vowels, and the outer 2 stacks are consonants that the child is </a:t>
            </a:r>
            <a:r>
              <a:rPr lang="en-US" sz="1200" i="1" dirty="0">
                <a:effectLst/>
                <a:latin typeface="Century Gothic" panose="020B0502020202020204" pitchFamily="34" charset="0"/>
                <a:ea typeface="Times New Roman" panose="02020603050405020304" pitchFamily="18" charset="0"/>
              </a:rPr>
              <a:t>automatically recognizing </a:t>
            </a:r>
            <a:r>
              <a:rPr lang="en-US" sz="1200" dirty="0">
                <a:effectLst/>
                <a:latin typeface="Century Gothic" panose="020B0502020202020204" pitchFamily="34" charset="0"/>
                <a:ea typeface="Times New Roman" panose="02020603050405020304" pitchFamily="18" charset="0"/>
              </a:rPr>
              <a:t>(i.e., don’t use unknown letters for this game). The child will move 1 card at a time and then decide if the word they have created is a real word or “not-a-word”. Take turns and keep score to see who can create more real words! </a:t>
            </a:r>
            <a:endParaRPr lang="en-CA" sz="1200" dirty="0">
              <a:effectLst/>
              <a:latin typeface="Century Gothic" panose="020B0502020202020204" pitchFamily="34" charset="0"/>
              <a:ea typeface="Times New Roman" panose="02020603050405020304" pitchFamily="18" charset="0"/>
            </a:endParaRPr>
          </a:p>
        </p:txBody>
      </p:sp>
      <p:sp>
        <p:nvSpPr>
          <p:cNvPr id="2" name="TextBox 1">
            <a:extLst>
              <a:ext uri="{FF2B5EF4-FFF2-40B4-BE49-F238E27FC236}">
                <a16:creationId xmlns:a16="http://schemas.microsoft.com/office/drawing/2014/main" id="{4A59BA84-5BC6-4474-A416-DB2FACB84002}"/>
              </a:ext>
            </a:extLst>
          </p:cNvPr>
          <p:cNvSpPr txBox="1"/>
          <p:nvPr/>
        </p:nvSpPr>
        <p:spPr>
          <a:xfrm>
            <a:off x="0" y="113096"/>
            <a:ext cx="7317072" cy="677108"/>
          </a:xfrm>
          <a:prstGeom prst="rect">
            <a:avLst/>
          </a:prstGeom>
          <a:noFill/>
        </p:spPr>
        <p:txBody>
          <a:bodyPr wrap="square" rtlCol="0">
            <a:spAutoFit/>
          </a:bodyPr>
          <a:lstStyle/>
          <a:p>
            <a:pPr algn="ctr"/>
            <a:r>
              <a:rPr lang="en-US" sz="3800" b="1" dirty="0">
                <a:latin typeface="Dreaming Outloud Script Pro" panose="020F0502020204030204" pitchFamily="66" charset="0"/>
                <a:cs typeface="Dreaming Outloud Script Pro" panose="020F0502020204030204" pitchFamily="66" charset="0"/>
              </a:rPr>
              <a:t>Letter-Sound Identification</a:t>
            </a:r>
          </a:p>
        </p:txBody>
      </p:sp>
    </p:spTree>
    <p:extLst>
      <p:ext uri="{BB962C8B-B14F-4D97-AF65-F5344CB8AC3E}">
        <p14:creationId xmlns:p14="http://schemas.microsoft.com/office/powerpoint/2010/main" val="42582774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Clicker Script"/>
        <a:ea typeface=""/>
        <a:cs typeface=""/>
      </a:majorFont>
      <a:minorFont>
        <a:latin typeface="The Ha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1486</TotalTime>
  <Words>952</Words>
  <Application>Microsoft Office PowerPoint</Application>
  <PresentationFormat>Custom</PresentationFormat>
  <Paragraphs>33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Century Gothic</vt:lpstr>
      <vt:lpstr>Clicker Script</vt:lpstr>
      <vt:lpstr>Dreaming Outloud Script Pro</vt:lpstr>
      <vt:lpstr>The Hand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Britney Morrish</dc:creator>
  <cp:lastModifiedBy>Britney Morrish</cp:lastModifiedBy>
  <cp:revision>31</cp:revision>
  <cp:lastPrinted>2021-05-05T14:05:24Z</cp:lastPrinted>
  <dcterms:created xsi:type="dcterms:W3CDTF">2020-12-16T15:25:03Z</dcterms:created>
  <dcterms:modified xsi:type="dcterms:W3CDTF">2025-01-07T20:07:46Z</dcterms:modified>
</cp:coreProperties>
</file>