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theme/theme2.xml" ContentType="application/vnd.openxmlformats-officedocument.theme+xml"/>
  <Override PartName="/ppt/theme/theme1.xml" ContentType="application/vnd.openxmlformats-officedocument.theme+xml"/>
  <Override PartName="/ppt/comments/comment2.xml" ContentType="application/vnd.openxmlformats-officedocument.presentationml.comments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comments/comment3.xml" ContentType="application/vnd.openxmlformats-officedocument.presentationml.comment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  <p:sldId id="268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Gibbs" initials="JG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Objects="1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autoTitleDeleted val="1"/>
    <c:view3D>
      <c:rotX val="4"/>
      <c:hPercent val="69"/>
      <c:rotY val="25"/>
      <c:depthPercent val="31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4.17229E-2"/>
          <c:w val="0.99"/>
          <c:h val="0.9457769999999999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Reading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  <a:sp3d prstMaterial="matte"/>
          </c:spPr>
          <c:invertIfNegative val="0"/>
          <c:pictureOptions>
            <c:pictureFormat val="stretch"/>
          </c:pictureOptions>
          <c:cat>
            <c:strRef>
              <c:f>Sheet1!$A$2:$A$4</c:f>
              <c:strCach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0.68</c:v>
                </c:pt>
                <c:pt idx="1">
                  <c:v>0.79</c:v>
                </c:pt>
                <c:pt idx="2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5D-4A70-A756-2496C5A906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Math (Numeracy)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  <a:sp3d prstMaterial="matte"/>
          </c:spPr>
          <c:invertIfNegative val="0"/>
          <c:pictureOptions>
            <c:pictureFormat val="stretch"/>
          </c:pictureOptions>
          <c:cat>
            <c:strRef>
              <c:f>Sheet1!$A$2:$A$4</c:f>
              <c:strCach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0.5</c:v>
                </c:pt>
                <c:pt idx="1">
                  <c:v>0.64</c:v>
                </c:pt>
                <c:pt idx="2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5D-4A70-A756-2496C5A906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shape val="box"/>
        <c:axId val="1516451952"/>
        <c:axId val="1516450288"/>
        <c:axId val="1516398768"/>
      </c:bar3DChart>
      <c:catAx>
        <c:axId val="1516451952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1516450288"/>
        <c:crosses val="autoZero"/>
        <c:auto val="1"/>
        <c:lblAlgn val="ctr"/>
        <c:lblOffset val="100"/>
        <c:noMultiLvlLbl val="1"/>
      </c:catAx>
      <c:valAx>
        <c:axId val="1516450288"/>
        <c:scaling>
          <c:orientation val="minMax"/>
        </c:scaling>
        <c:delete val="0"/>
        <c:axPos val="l"/>
        <c:majorGridlines>
          <c:spPr>
            <a:ln w="3175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0%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1516451952"/>
        <c:crosses val="autoZero"/>
        <c:crossBetween val="between"/>
        <c:majorUnit val="0.22500000000000001"/>
        <c:minorUnit val="0.1125"/>
      </c:valAx>
      <c:serAx>
        <c:axId val="1516398768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crossAx val="1516450288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0"/>
          <c:w val="0.96515499999999999"/>
          <c:h val="5.9775000000000002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700" b="1" i="0" u="none" strike="noStrike">
              <a:solidFill>
                <a:srgbClr val="000000"/>
              </a:solidFill>
              <a:latin typeface="Helvetica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3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1-24T13:25:49.345" idx="1">
    <p:pos x="200" y="4584"/>
    <p:text>This is where we bring up old resource model…
- slipping through the cracks (high or medium needs)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1-24T14:08:51.751" idx="2">
    <p:pos x="40" y="5117"/>
    <p:text>Tier:
Quick
User Friendly
Teacher Admin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1-24T14:39:09.801" idx="3">
    <p:pos x="6016" y="1248"/>
    <p:text>Behaviour: Will vs Skill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37791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58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17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82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72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6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68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31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51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33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04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89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3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8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.org/rti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elaine.kowalchuk@esd.ca" TargetMode="External"/><Relationship Id="rId5" Type="http://schemas.openxmlformats.org/officeDocument/2006/relationships/hyperlink" Target="mailto:james.gibbs@esd.ca?subject=" TargetMode="External"/><Relationship Id="rId4" Type="http://schemas.openxmlformats.org/officeDocument/2006/relationships/hyperlink" Target="http://www.rtinetwork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-136794"/>
            <a:satOff val="-2150"/>
            <a:lumOff val="1569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1270000" y="2757140"/>
            <a:ext cx="10464800" cy="1700560"/>
          </a:xfrm>
          <a:prstGeom prst="rect">
            <a:avLst/>
          </a:prstGeom>
        </p:spPr>
        <p:txBody>
          <a:bodyPr/>
          <a:lstStyle/>
          <a:p>
            <a:r>
              <a:t>RTI@DGJMS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1270000" y="5035550"/>
            <a:ext cx="10464800" cy="1130300"/>
          </a:xfrm>
          <a:prstGeom prst="rect">
            <a:avLst/>
          </a:prstGeom>
        </p:spPr>
        <p:txBody>
          <a:bodyPr/>
          <a:lstStyle/>
          <a:p>
            <a:r>
              <a:t>Jim Gibbs &amp; Elaine Kowalchuk</a:t>
            </a:r>
          </a:p>
          <a:p>
            <a:r>
              <a:t>Dr. George Johnson School</a:t>
            </a:r>
          </a:p>
        </p:txBody>
      </p:sp>
      <p:pic>
        <p:nvPicPr>
          <p:cNvPr id="121" name="Screen Shot 2015-10-19 at 11.36.50 A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2829" y="565619"/>
            <a:ext cx="2440767" cy="2242867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sp>
        <p:nvSpPr>
          <p:cNvPr id="122" name="Shape 122"/>
          <p:cNvSpPr/>
          <p:nvPr/>
        </p:nvSpPr>
        <p:spPr>
          <a:xfrm>
            <a:off x="3473087" y="1731502"/>
            <a:ext cx="6058626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 b="1" i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Response to Intervention</a:t>
            </a:r>
          </a:p>
        </p:txBody>
      </p:sp>
      <p:sp>
        <p:nvSpPr>
          <p:cNvPr id="123" name="Shape 123"/>
          <p:cNvSpPr/>
          <p:nvPr/>
        </p:nvSpPr>
        <p:spPr>
          <a:xfrm>
            <a:off x="787400" y="6896100"/>
            <a:ext cx="11099800" cy="2159000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defRPr sz="2600"/>
            </a:pPr>
            <a:r>
              <a:t>@jgib44         @ElaineKowalchuk</a:t>
            </a:r>
          </a:p>
          <a:p>
            <a:pPr>
              <a:defRPr sz="2600"/>
            </a:pPr>
            <a:endParaRPr/>
          </a:p>
          <a:p>
            <a:pPr>
              <a:defRPr sz="2600"/>
            </a:pPr>
            <a:r>
              <a:t>@drgjms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-136794"/>
            <a:satOff val="-2150"/>
            <a:lumOff val="1569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952500" y="-2159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Results</a:t>
            </a:r>
          </a:p>
        </p:txBody>
      </p:sp>
      <p:graphicFrame>
        <p:nvGraphicFramePr>
          <p:cNvPr id="156" name="Chart 156"/>
          <p:cNvGraphicFramePr/>
          <p:nvPr/>
        </p:nvGraphicFramePr>
        <p:xfrm>
          <a:off x="1914347" y="2251200"/>
          <a:ext cx="8505046" cy="7304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-136794"/>
            <a:satOff val="-2150"/>
            <a:lumOff val="1569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Final Thoughts</a:t>
            </a:r>
          </a:p>
        </p:txBody>
      </p:sp>
      <p:sp>
        <p:nvSpPr>
          <p:cNvPr id="159" name="Shape 159"/>
          <p:cNvSpPr/>
          <p:nvPr/>
        </p:nvSpPr>
        <p:spPr>
          <a:xfrm>
            <a:off x="2266619" y="3063875"/>
            <a:ext cx="31121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>
              <a:buSzPct val="100000"/>
              <a:buChar char="•"/>
            </a:lvl1pPr>
          </a:lstStyle>
          <a:p>
            <a:r>
              <a:t> Finding Time</a:t>
            </a:r>
          </a:p>
        </p:txBody>
      </p:sp>
      <p:sp>
        <p:nvSpPr>
          <p:cNvPr id="160" name="Shape 160"/>
          <p:cNvSpPr/>
          <p:nvPr/>
        </p:nvSpPr>
        <p:spPr>
          <a:xfrm>
            <a:off x="2253132" y="4362450"/>
            <a:ext cx="725393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>
              <a:buSzPct val="100000"/>
              <a:buChar char="•"/>
            </a:lvl1pPr>
          </a:lstStyle>
          <a:p>
            <a:r>
              <a:t> Data Collection/ Decision Making</a:t>
            </a:r>
          </a:p>
        </p:txBody>
      </p:sp>
      <p:sp>
        <p:nvSpPr>
          <p:cNvPr id="161" name="Shape 161"/>
          <p:cNvSpPr/>
          <p:nvPr/>
        </p:nvSpPr>
        <p:spPr>
          <a:xfrm>
            <a:off x="2269820" y="5661025"/>
            <a:ext cx="904936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>
              <a:buSzPct val="100000"/>
              <a:buChar char="•"/>
            </a:lvl1pPr>
          </a:lstStyle>
          <a:p>
            <a:r>
              <a:t> Culture Change : Collective Responsibility</a:t>
            </a:r>
          </a:p>
        </p:txBody>
      </p:sp>
      <p:sp>
        <p:nvSpPr>
          <p:cNvPr id="162" name="Shape 162"/>
          <p:cNvSpPr/>
          <p:nvPr/>
        </p:nvSpPr>
        <p:spPr>
          <a:xfrm>
            <a:off x="4034819" y="7302493"/>
            <a:ext cx="4935162" cy="952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>
              <a:buSzPct val="100000"/>
              <a:buChar char="➡"/>
              <a:defRPr sz="5600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Questions?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-136794"/>
            <a:satOff val="-2150"/>
            <a:lumOff val="1569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1270000" y="6955085"/>
            <a:ext cx="10464800" cy="142240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Bonus Slide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xfrm>
            <a:off x="1270000" y="8445500"/>
            <a:ext cx="10464800" cy="1130300"/>
          </a:xfrm>
          <a:prstGeom prst="rect">
            <a:avLst/>
          </a:prstGeom>
        </p:spPr>
        <p:txBody>
          <a:bodyPr/>
          <a:lstStyle/>
          <a:p>
            <a:r>
              <a:t>RTI@Brown International Academy</a:t>
            </a:r>
          </a:p>
        </p:txBody>
      </p:sp>
      <p:pic>
        <p:nvPicPr>
          <p:cNvPr id="153" name="RTI Data In Actio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087255" y="676070"/>
            <a:ext cx="8830290" cy="588686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684997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-136794"/>
            <a:satOff val="-2150"/>
            <a:lumOff val="1569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RTI@DGJMS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xfrm>
            <a:off x="800100" y="2120900"/>
            <a:ext cx="11099800" cy="6286500"/>
          </a:xfrm>
          <a:prstGeom prst="rect">
            <a:avLst/>
          </a:prstGeom>
        </p:spPr>
        <p:txBody>
          <a:bodyPr/>
          <a:lstStyle/>
          <a:p>
            <a:pPr marL="408940" indent="-408940" defTabSz="537463">
              <a:spcBef>
                <a:spcPts val="3800"/>
              </a:spcBef>
              <a:defRPr sz="3496"/>
            </a:pPr>
            <a:r>
              <a:t>More info: </a:t>
            </a:r>
          </a:p>
          <a:p>
            <a:pPr marL="817880" lvl="1" indent="-408940" defTabSz="537463">
              <a:spcBef>
                <a:spcPts val="3800"/>
              </a:spcBef>
              <a:defRPr sz="3496"/>
            </a:pPr>
            <a:r>
              <a:t>Enhancing RTI, How to Ensure Success with Effective Classroom Instruction and Intervention, D. Fisher and N. Frey</a:t>
            </a:r>
          </a:p>
          <a:p>
            <a:pPr marL="817880" lvl="1" indent="-408940" defTabSz="537463">
              <a:spcBef>
                <a:spcPts val="3800"/>
              </a:spcBef>
              <a:defRPr sz="3496"/>
            </a:pPr>
            <a:r>
              <a:rPr u="sng">
                <a:hlinkClick r:id="rId3"/>
              </a:rPr>
              <a:t>www.pbis.org/rti</a:t>
            </a:r>
          </a:p>
          <a:p>
            <a:pPr marL="817880" lvl="1" indent="-408940" defTabSz="537463">
              <a:spcBef>
                <a:spcPts val="3800"/>
              </a:spcBef>
              <a:defRPr sz="3496"/>
            </a:pPr>
            <a:r>
              <a:rPr u="sng">
                <a:hlinkClick r:id="rId4"/>
              </a:rPr>
              <a:t>http://www.rtinetwork.org</a:t>
            </a:r>
          </a:p>
          <a:p>
            <a:pPr marL="817880" lvl="1" indent="-408940" defTabSz="537463">
              <a:spcBef>
                <a:spcPts val="3800"/>
              </a:spcBef>
              <a:defRPr sz="3496"/>
            </a:pPr>
            <a:r>
              <a:t>email: </a:t>
            </a:r>
            <a:r>
              <a:rPr sz="3128" b="1" u="sng">
                <a:latin typeface="Helvetica"/>
                <a:ea typeface="Helvetica"/>
                <a:cs typeface="Helvetica"/>
                <a:sym typeface="Helvetica"/>
                <a:hlinkClick r:id="rId5"/>
              </a:rPr>
              <a:t>james.gibbs@esd.ca</a:t>
            </a:r>
            <a:r>
              <a:rPr sz="3128"/>
              <a:t> </a:t>
            </a:r>
            <a:r>
              <a:rPr sz="3128" b="1" u="sng">
                <a:latin typeface="Helvetica"/>
                <a:ea typeface="Helvetica"/>
                <a:cs typeface="Helvetica"/>
                <a:sym typeface="Helvetica"/>
                <a:hlinkClick r:id="rId6"/>
              </a:rPr>
              <a:t>elaine.kowalchuk@esd.ca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-136794"/>
            <a:satOff val="-2150"/>
            <a:lumOff val="1569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RTI: Assumptions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idx="1"/>
          </p:nvPr>
        </p:nvSpPr>
        <p:spPr>
          <a:xfrm>
            <a:off x="952500" y="2171700"/>
            <a:ext cx="11099800" cy="6286500"/>
          </a:xfrm>
          <a:prstGeom prst="rect">
            <a:avLst/>
          </a:prstGeom>
        </p:spPr>
        <p:txBody>
          <a:bodyPr/>
          <a:lstStyle/>
          <a:p>
            <a:pPr marL="444500" indent="-444500">
              <a:spcBef>
                <a:spcPts val="600"/>
              </a:spcBef>
              <a:defRPr sz="3300"/>
            </a:pPr>
            <a:r>
              <a:t>All students don’t learn the same way or at same speed</a:t>
            </a:r>
          </a:p>
          <a:p>
            <a:pPr marL="444500" indent="-444500">
              <a:spcBef>
                <a:spcPts val="600"/>
              </a:spcBef>
              <a:defRPr sz="3300"/>
            </a:pPr>
            <a:r>
              <a:t>Some students lack prior skills &amp; knowledge (skill)</a:t>
            </a:r>
          </a:p>
          <a:p>
            <a:pPr marL="444500" indent="-444500">
              <a:spcBef>
                <a:spcPts val="600"/>
              </a:spcBef>
              <a:defRPr sz="3300"/>
            </a:pPr>
            <a:r>
              <a:t>Some students lack required behaviours (will)</a:t>
            </a:r>
          </a:p>
          <a:p>
            <a:pPr marL="444500" indent="-444500">
              <a:spcBef>
                <a:spcPts val="600"/>
              </a:spcBef>
              <a:defRPr sz="3300"/>
            </a:pPr>
            <a:r>
              <a:t>Some students lack support outside of school</a:t>
            </a:r>
          </a:p>
          <a:p>
            <a:pPr marL="444500" indent="-444500">
              <a:spcBef>
                <a:spcPts val="600"/>
              </a:spcBef>
              <a:defRPr sz="3300"/>
            </a:pPr>
            <a:r>
              <a:t>Teachers are doing the best they can</a:t>
            </a:r>
          </a:p>
          <a:p>
            <a:pPr marL="444500" indent="-444500">
              <a:spcBef>
                <a:spcPts val="600"/>
              </a:spcBef>
              <a:defRPr sz="3300"/>
            </a:pPr>
            <a:r>
              <a:t>Teachers cannot meet the needs of all students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-136794"/>
            <a:satOff val="-2150"/>
            <a:lumOff val="1569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7679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The Wrong Assumption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xfrm>
            <a:off x="863600" y="2514600"/>
            <a:ext cx="11099800" cy="4953000"/>
          </a:xfrm>
          <a:prstGeom prst="rect">
            <a:avLst/>
          </a:prstGeom>
        </p:spPr>
        <p:txBody>
          <a:bodyPr/>
          <a:lstStyle/>
          <a:p>
            <a:pPr>
              <a:defRPr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It’s my job to teach and students job to learn</a:t>
            </a:r>
          </a:p>
          <a:p>
            <a:pPr lvl="2">
              <a:buChar char="➡"/>
            </a:pPr>
            <a:r>
              <a:t>Instead we as educators take collective responsibility to ensure high levels of learning for all students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-136794"/>
            <a:satOff val="-2150"/>
            <a:lumOff val="1569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Why the Urgency?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952500" y="2152650"/>
            <a:ext cx="11099800" cy="6286500"/>
          </a:xfrm>
          <a:prstGeom prst="rect">
            <a:avLst/>
          </a:prstGeom>
        </p:spPr>
        <p:txBody>
          <a:bodyPr/>
          <a:lstStyle/>
          <a:p>
            <a:pPr marL="672084" indent="-224027" defTabSz="448055">
              <a:spcBef>
                <a:spcPts val="0"/>
              </a:spcBef>
              <a:buSzTx/>
              <a:buNone/>
              <a:defRPr sz="2646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 i="0">
                <a:latin typeface="Symbol"/>
                <a:ea typeface="Symbol"/>
                <a:cs typeface="Symbol"/>
                <a:sym typeface="Symbol"/>
              </a:rPr>
              <a:t>•	</a:t>
            </a:r>
            <a:r>
              <a:rPr lang="en-US" b="0" i="0">
                <a:latin typeface="Symbol"/>
                <a:ea typeface="Symbol"/>
                <a:cs typeface="Symbol"/>
                <a:sym typeface="Symbol"/>
              </a:rPr>
              <a:t>John </a:t>
            </a:r>
            <a:r>
              <a:t>Hatties Research</a:t>
            </a:r>
            <a:endParaRPr dirty="0"/>
          </a:p>
          <a:p>
            <a:pPr marL="1120140" indent="-224027" defTabSz="448055">
              <a:spcBef>
                <a:spcPts val="0"/>
              </a:spcBef>
              <a:buSzPct val="100000"/>
              <a:defRPr sz="2646">
                <a:latin typeface="Calibri"/>
                <a:ea typeface="Calibri"/>
                <a:cs typeface="Calibri"/>
                <a:sym typeface="Calibri"/>
              </a:defRPr>
            </a:pPr>
            <a:r>
              <a:t>Typical school effect on achievement</a:t>
            </a:r>
            <a:endParaRPr dirty="0"/>
          </a:p>
          <a:p>
            <a:pPr marL="1568196" indent="-224027" defTabSz="448055">
              <a:spcBef>
                <a:spcPts val="0"/>
              </a:spcBef>
              <a:buSzPct val="100000"/>
              <a:buChar char="‣"/>
              <a:defRPr sz="2646">
                <a:latin typeface="Calibri"/>
                <a:ea typeface="Calibri"/>
                <a:cs typeface="Calibri"/>
                <a:sym typeface="Calibri"/>
              </a:defRPr>
            </a:pPr>
            <a:r>
              <a:t>A year of maturation .1</a:t>
            </a:r>
            <a:endParaRPr dirty="0"/>
          </a:p>
          <a:p>
            <a:pPr marL="1568196" indent="-224027" defTabSz="448055">
              <a:spcBef>
                <a:spcPts val="0"/>
              </a:spcBef>
              <a:buSzPct val="100000"/>
              <a:buChar char="‣"/>
              <a:defRPr sz="2646">
                <a:latin typeface="Calibri"/>
                <a:ea typeface="Calibri"/>
                <a:cs typeface="Calibri"/>
                <a:sym typeface="Calibri"/>
              </a:defRPr>
            </a:pPr>
            <a:r>
              <a:t>A year of teachers instruction .3</a:t>
            </a:r>
            <a:endParaRPr dirty="0"/>
          </a:p>
          <a:p>
            <a:pPr marL="2016252" indent="-224027" defTabSz="448055">
              <a:spcBef>
                <a:spcPts val="0"/>
              </a:spcBef>
              <a:buSzPct val="100000"/>
              <a:buChar char="‣"/>
              <a:defRPr sz="2646">
                <a:latin typeface="Calibri"/>
                <a:ea typeface="Calibri"/>
                <a:cs typeface="Calibri"/>
                <a:sym typeface="Calibri"/>
              </a:defRPr>
            </a:pPr>
            <a:r>
              <a:t>We can expect the average student to academically improve .4 just by showing up at school</a:t>
            </a:r>
            <a:endParaRPr dirty="0"/>
          </a:p>
          <a:p>
            <a:pPr marL="1120140" indent="-224027" defTabSz="448055">
              <a:spcBef>
                <a:spcPts val="0"/>
              </a:spcBef>
              <a:buClr>
                <a:srgbClr val="FFFFFF"/>
              </a:buClr>
              <a:buSzPct val="100000"/>
              <a:defRPr sz="2646">
                <a:latin typeface="Calibri"/>
                <a:ea typeface="Calibri"/>
                <a:cs typeface="Calibri"/>
                <a:sym typeface="Calibri"/>
              </a:defRPr>
            </a:pPr>
            <a:r>
              <a:t>Home Effect (effect on achievement)</a:t>
            </a:r>
            <a:endParaRPr dirty="0"/>
          </a:p>
          <a:p>
            <a:pPr marL="1568196" indent="-224027" defTabSz="448055">
              <a:spcBef>
                <a:spcPts val="0"/>
              </a:spcBef>
              <a:buClr>
                <a:srgbClr val="FFFFFF"/>
              </a:buClr>
              <a:buSzPct val="100000"/>
              <a:buChar char="‣"/>
              <a:defRPr sz="2646">
                <a:latin typeface="Calibri"/>
                <a:ea typeface="Calibri"/>
                <a:cs typeface="Calibri"/>
                <a:sym typeface="Calibri"/>
              </a:defRPr>
            </a:pPr>
            <a:r>
              <a:t>Socioeconomic status -.57</a:t>
            </a:r>
            <a:endParaRPr dirty="0"/>
          </a:p>
          <a:p>
            <a:pPr marL="1568196" indent="-224027" defTabSz="448055">
              <a:spcBef>
                <a:spcPts val="0"/>
              </a:spcBef>
              <a:buClr>
                <a:srgbClr val="FFFFFF"/>
              </a:buClr>
              <a:buSzPct val="100000"/>
              <a:buChar char="‣"/>
              <a:defRPr sz="2646">
                <a:latin typeface="Calibri"/>
                <a:ea typeface="Calibri"/>
                <a:cs typeface="Calibri"/>
                <a:sym typeface="Calibri"/>
              </a:defRPr>
            </a:pPr>
            <a:r>
              <a:t>Home environment -.57</a:t>
            </a:r>
            <a:endParaRPr dirty="0"/>
          </a:p>
          <a:p>
            <a:pPr marL="1568196" indent="-224027" defTabSz="448055">
              <a:spcBef>
                <a:spcPts val="0"/>
              </a:spcBef>
              <a:buClr>
                <a:srgbClr val="FFFFFF"/>
              </a:buClr>
              <a:buSzPct val="100000"/>
              <a:buChar char="‣"/>
              <a:defRPr sz="2646">
                <a:latin typeface="Calibri"/>
                <a:ea typeface="Calibri"/>
                <a:cs typeface="Calibri"/>
                <a:sym typeface="Calibri"/>
              </a:defRPr>
            </a:pPr>
            <a:r>
              <a:t>Parental involvement -.51</a:t>
            </a:r>
            <a:endParaRPr dirty="0"/>
          </a:p>
          <a:p>
            <a:pPr marL="2016252" indent="-224027" defTabSz="448055">
              <a:spcBef>
                <a:spcPts val="0"/>
              </a:spcBef>
              <a:buSzTx/>
              <a:buNone/>
              <a:defRPr sz="2646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•	</a:t>
            </a:r>
            <a:r>
              <a:t>You can see what a big advantage students from a typical middle class home have in school</a:t>
            </a:r>
            <a:endParaRPr dirty="0"/>
          </a:p>
          <a:p>
            <a:pPr marL="2016252" indent="-224027" defTabSz="448055">
              <a:spcBef>
                <a:spcPts val="0"/>
              </a:spcBef>
              <a:buSzTx/>
              <a:buNone/>
              <a:defRPr sz="2646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•	</a:t>
            </a:r>
            <a:r>
              <a:t>For many students we will have to make up for the Home Effect &gt; that’s a big goal of RTI!</a:t>
            </a:r>
            <a:endParaRPr dirty="0"/>
          </a:p>
          <a:p>
            <a:pPr marL="2016252" lvl="4" indent="672084" defTabSz="448055">
              <a:spcBef>
                <a:spcPts val="0"/>
              </a:spcBef>
              <a:buSzTx/>
              <a:buNone/>
              <a:defRPr sz="2842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&gt; RTI Effect - 1.4</a:t>
            </a:r>
            <a:endParaRPr dirty="0"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-136794"/>
            <a:satOff val="-2150"/>
            <a:lumOff val="1569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1765222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is RTI?</a:t>
            </a:r>
          </a:p>
        </p:txBody>
      </p:sp>
      <p:grpSp>
        <p:nvGrpSpPr>
          <p:cNvPr id="137" name="Group 137"/>
          <p:cNvGrpSpPr/>
          <p:nvPr/>
        </p:nvGrpSpPr>
        <p:grpSpPr>
          <a:xfrm>
            <a:off x="1303242" y="2135714"/>
            <a:ext cx="10186987" cy="7341319"/>
            <a:chOff x="0" y="0"/>
            <a:chExt cx="7731699" cy="6174932"/>
          </a:xfrm>
        </p:grpSpPr>
        <p:pic>
          <p:nvPicPr>
            <p:cNvPr id="136" name="9a3ad44560bccafc7c611995bbcc53d8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9700" y="165100"/>
              <a:ext cx="7452300" cy="58447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5" name="Picture 134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731700" cy="617493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-136794"/>
            <a:satOff val="-2150"/>
            <a:lumOff val="1569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Assessment Matrix</a:t>
            </a:r>
          </a:p>
        </p:txBody>
      </p:sp>
      <p:graphicFrame>
        <p:nvGraphicFramePr>
          <p:cNvPr id="140" name="Table 140"/>
          <p:cNvGraphicFramePr/>
          <p:nvPr>
            <p:extLst>
              <p:ext uri="{D42A27DB-BD31-4B8C-83A1-F6EECF244321}">
                <p14:modId xmlns:p14="http://schemas.microsoft.com/office/powerpoint/2010/main" val="2170783812"/>
              </p:ext>
            </p:extLst>
          </p:nvPr>
        </p:nvGraphicFramePr>
        <p:xfrm>
          <a:off x="1107760" y="2275334"/>
          <a:ext cx="10783000" cy="670878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69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33098">
                <a:tc>
                  <a:txBody>
                    <a:bodyPr/>
                    <a:lstStyle/>
                    <a:p>
                      <a:pPr defTabSz="9144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Tier 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Tier 2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Tier 3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3098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Reading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Star Reading</a:t>
                      </a:r>
                      <a:r>
                        <a:rPr lang="en-US" sz="2800">
                          <a:solidFill>
                            <a:srgbClr val="FFFFFF"/>
                          </a:solidFill>
                        </a:rPr>
                        <a:t>/ Class Based Assessment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Fountas &amp; Pinnel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Jerry Johns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6801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Math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800">
                          <a:solidFill>
                            <a:srgbClr val="FFFFFF"/>
                          </a:solidFill>
                        </a:rPr>
                        <a:t>YEMA/Class Based Assessment/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800">
                          <a:solidFill>
                            <a:srgbClr val="FFFFFF"/>
                          </a:solidFill>
                        </a:rPr>
                        <a:t>Star Math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800">
                          <a:solidFill>
                            <a:srgbClr val="FFFFFF"/>
                          </a:solidFill>
                        </a:rPr>
                        <a:t>Class Based Assessment</a:t>
                      </a:r>
                      <a:endParaRPr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Key Math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5784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Behaviour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400">
                          <a:solidFill>
                            <a:srgbClr val="FFFFFF"/>
                          </a:solidFill>
                        </a:rPr>
                        <a:t>Universal Behavior Assessment / Behaviour Reports</a:t>
                      </a:r>
                      <a:endParaRPr sz="24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800">
                          <a:solidFill>
                            <a:srgbClr val="FFFFFF"/>
                          </a:solidFill>
                        </a:rPr>
                        <a:t>Functional Behaviour Assessment</a:t>
                      </a:r>
                      <a:endParaRPr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800">
                          <a:solidFill>
                            <a:srgbClr val="FFFFFF"/>
                          </a:solidFill>
                        </a:rPr>
                        <a:t>Behaviour Support Team/ BIP</a:t>
                      </a:r>
                      <a:endParaRPr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-136794"/>
            <a:satOff val="-2150"/>
            <a:lumOff val="1569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Planning Matrix</a:t>
            </a:r>
          </a:p>
        </p:txBody>
      </p:sp>
      <p:graphicFrame>
        <p:nvGraphicFramePr>
          <p:cNvPr id="143" name="Table 143"/>
          <p:cNvGraphicFramePr/>
          <p:nvPr>
            <p:extLst>
              <p:ext uri="{D42A27DB-BD31-4B8C-83A1-F6EECF244321}">
                <p14:modId xmlns:p14="http://schemas.microsoft.com/office/powerpoint/2010/main" val="3715182719"/>
              </p:ext>
            </p:extLst>
          </p:nvPr>
        </p:nvGraphicFramePr>
        <p:xfrm>
          <a:off x="1168459" y="2654556"/>
          <a:ext cx="10694492" cy="595057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673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3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3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36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8352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 i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Student Support Mtgs</a:t>
                      </a:r>
                      <a:r>
                        <a:rPr lang="en-US" sz="2800" b="1" i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(4)</a:t>
                      </a:r>
                      <a:endParaRPr lang="en-US" sz="2800" b="1" i="1" dirty="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Principal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800">
                          <a:solidFill>
                            <a:srgbClr val="FFFFFF"/>
                          </a:solidFill>
                        </a:rPr>
                        <a:t>Student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800">
                          <a:solidFill>
                            <a:srgbClr val="FFFFFF"/>
                          </a:solidFill>
                        </a:rPr>
                        <a:t> Service (RT/Cn</a:t>
                      </a:r>
                      <a:r>
                        <a:rPr sz="2800">
                          <a:solidFill>
                            <a:srgbClr val="FFFFFF"/>
                          </a:solidFill>
                        </a:rPr>
                        <a:t>)</a:t>
                      </a:r>
                      <a:endParaRPr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Classroom Teacher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352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 i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Data Team Mtgs</a:t>
                      </a:r>
                      <a:r>
                        <a:rPr lang="en-US" sz="2800" b="1" i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(5)</a:t>
                      </a:r>
                      <a:endParaRPr lang="en-US" sz="2800" b="1" i="1" dirty="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Principal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Classroom Teachers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Co-Teacher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352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 i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Student Services Mtgs</a:t>
                      </a:r>
                      <a:r>
                        <a:rPr lang="en-US" sz="2800" b="1" i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lang="en-US" sz="2400" b="1" i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(bi-monthly)</a:t>
                      </a:r>
                      <a:endParaRPr lang="en-US" sz="2400" b="1" i="1" dirty="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Principal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Resource Teacher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Counsellor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-136794"/>
            <a:satOff val="-2150"/>
            <a:lumOff val="1569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Intervention Matrix</a:t>
            </a:r>
          </a:p>
        </p:txBody>
      </p:sp>
      <p:graphicFrame>
        <p:nvGraphicFramePr>
          <p:cNvPr id="146" name="Table 146"/>
          <p:cNvGraphicFramePr/>
          <p:nvPr>
            <p:extLst>
              <p:ext uri="{D42A27DB-BD31-4B8C-83A1-F6EECF244321}">
                <p14:modId xmlns:p14="http://schemas.microsoft.com/office/powerpoint/2010/main" val="2298030255"/>
              </p:ext>
            </p:extLst>
          </p:nvPr>
        </p:nvGraphicFramePr>
        <p:xfrm>
          <a:off x="863955" y="2801888"/>
          <a:ext cx="11465024" cy="570872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150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8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47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7116">
                <a:tc>
                  <a:txBody>
                    <a:bodyPr/>
                    <a:lstStyle/>
                    <a:p>
                      <a:pPr defTabSz="9144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6350">
                      <a:solidFill>
                        <a:srgbClr val="D6D6D6"/>
                      </a:solidFill>
                      <a:miter lim="400000"/>
                    </a:lnL>
                    <a:lnT w="635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Tier 1</a:t>
                      </a:r>
                    </a:p>
                  </a:txBody>
                  <a:tcPr marL="50800" marR="50800" marT="50800" marB="50800" anchor="ctr" horzOverflow="overflow">
                    <a:lnT w="635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Tier 2</a:t>
                      </a:r>
                    </a:p>
                  </a:txBody>
                  <a:tcPr marL="50800" marR="50800" marT="50800" marB="50800" anchor="ctr" horzOverflow="overflow">
                    <a:lnT w="635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Tier 3</a:t>
                      </a:r>
                    </a:p>
                  </a:txBody>
                  <a:tcPr marL="50800" marR="50800" marT="50800" marB="50800" anchor="ctr" horzOverflow="overflow">
                    <a:lnR w="6350">
                      <a:solidFill>
                        <a:srgbClr val="D6D6D6"/>
                      </a:solidFill>
                      <a:miter lim="400000"/>
                    </a:lnR>
                    <a:lnT w="6350">
                      <a:solidFill>
                        <a:srgbClr val="D6D6D6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6161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</a:rPr>
                        <a:t>Reading</a:t>
                      </a:r>
                      <a:endParaRPr sz="2800" b="1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635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- </a:t>
                      </a:r>
                      <a:r>
                        <a:rPr lang="en-US" sz="2000">
                          <a:solidFill>
                            <a:srgbClr val="FFFFFF"/>
                          </a:solidFill>
                        </a:rPr>
                        <a:t>Core Curriculum (Reciprocal Reading/Literacy Circles/Accelerated Reader)</a:t>
                      </a:r>
                      <a:endParaRPr sz="20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- </a:t>
                      </a:r>
                      <a:r>
                        <a:rPr lang="en-US" sz="2000">
                          <a:solidFill>
                            <a:srgbClr val="FFFFFF"/>
                          </a:solidFill>
                        </a:rPr>
                        <a:t>Reading Intervention: Class Tch.</a:t>
                      </a:r>
                      <a:r>
                        <a:rPr sz="2000">
                          <a:solidFill>
                            <a:srgbClr val="FFFFFF"/>
                          </a:solidFill>
                        </a:rPr>
                        <a:t>/</a:t>
                      </a:r>
                      <a:r>
                        <a:rPr lang="en-US" sz="2000">
                          <a:solidFill>
                            <a:srgbClr val="FFFFFF"/>
                          </a:solidFill>
                        </a:rPr>
                        <a:t>Raz /</a:t>
                      </a: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
</a:t>
                      </a:r>
                      <a:r>
                        <a:rPr sz="2000">
                          <a:solidFill>
                            <a:srgbClr val="FFFFFF"/>
                          </a:solidFill>
                        </a:rPr>
                        <a:t>Epic</a:t>
                      </a:r>
                      <a:r>
                        <a:rPr lang="en-US" sz="2000">
                          <a:solidFill>
                            <a:srgbClr val="FFFFFF"/>
                          </a:solidFill>
                        </a:rPr>
                        <a:t> / 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Helvetica Light" charset="0"/>
                        </a:rPr>
                        <a:t>Accelerated Reader*</a:t>
                      </a:r>
                      <a:endParaRPr lang="en-US" sz="20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- </a:t>
                      </a:r>
                      <a:r>
                        <a:rPr lang="en-US" sz="2800">
                          <a:solidFill>
                            <a:srgbClr val="FFFFFF"/>
                          </a:solidFill>
                        </a:rPr>
                        <a:t>Reading Intervention (RT)</a:t>
                      </a:r>
                      <a:endParaRPr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>
                    <a:lnR w="6350">
                      <a:solidFill>
                        <a:srgbClr val="D6D6D6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827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</a:rPr>
                        <a:t>Math</a:t>
                      </a:r>
                      <a:endParaRPr sz="2800" b="1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635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400">
                          <a:solidFill>
                            <a:srgbClr val="FFFFFF"/>
                          </a:solidFill>
                        </a:rPr>
                        <a:t>Co-Teach/School Wide Math Plan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400" dirty="0">
                          <a:solidFill>
                            <a:srgbClr val="FFFFFF"/>
                          </a:solidFill>
                          <a:latin typeface="Helvetica Light" charset="0"/>
                        </a:rPr>
                        <a:t>Co-Teach/Math Int./</a:t>
                      </a:r>
                      <a:endParaRPr lang="en-US" sz="2400" dirty="0">
                        <a:solidFill>
                          <a:srgbClr val="FFFFFF"/>
                        </a:solidFill>
                        <a:latin typeface="Helvetica Light" charset="0"/>
                      </a:endParaRPr>
                    </a:p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Helvetica Light" charset="0"/>
                        </a:rPr>
                        <a:t>Accelerated </a:t>
                      </a:r>
                      <a:r>
                        <a:rPr lang="en-US" sz="2400">
                          <a:solidFill>
                            <a:srgbClr val="FFFFFF"/>
                          </a:solidFill>
                        </a:rPr>
                        <a:t>Math*</a:t>
                      </a:r>
                      <a:endParaRPr sz="24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- M</a:t>
                      </a:r>
                      <a:r>
                        <a:rPr lang="en-CA" sz="2800" dirty="0" err="1">
                          <a:solidFill>
                            <a:srgbClr val="FFFFFF"/>
                          </a:solidFill>
                        </a:rPr>
                        <a:t>ath</a:t>
                      </a:r>
                      <a:r>
                        <a:rPr lang="en-CA" sz="280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I</a:t>
                      </a:r>
                      <a:r>
                        <a:rPr lang="en-CA" sz="2800">
                          <a:solidFill>
                            <a:srgbClr val="FFFFFF"/>
                          </a:solidFill>
                        </a:rPr>
                        <a:t>nt. (CT/RT)</a:t>
                      </a:r>
                      <a:endParaRPr lang="en-US" sz="2800" dirty="0">
                        <a:solidFill>
                          <a:srgbClr val="FFFFFF"/>
                        </a:solidFill>
                      </a:endParaRPr>
                    </a:p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endParaRPr lang="en-CA"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>
                    <a:lnR w="6350">
                      <a:solidFill>
                        <a:srgbClr val="D6D6D6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718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</a:rPr>
                        <a:t>Behaviour</a:t>
                      </a:r>
                      <a:endParaRPr sz="2800" b="1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6350">
                      <a:solidFill>
                        <a:srgbClr val="D6D6D6"/>
                      </a:solidFill>
                      <a:miter lim="400000"/>
                    </a:lnL>
                    <a:lnB w="635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000">
                          <a:solidFill>
                            <a:srgbClr val="FFFFFF"/>
                          </a:solidFill>
                        </a:rPr>
                        <a:t>Cougar Code/PBIS/Restitution</a:t>
                      </a:r>
                      <a:endParaRPr sz="20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>
                    <a:lnB w="635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Small Grp/Contracts</a:t>
                      </a:r>
                    </a:p>
                  </a:txBody>
                  <a:tcPr marL="50800" marR="50800" marT="50800" marB="50800" anchor="ctr" horzOverflow="overflow">
                    <a:lnB w="635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BIP/Academic Advisory Program ("Will") </a:t>
                      </a:r>
                      <a:endParaRPr sz="24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>
                    <a:lnR w="6350">
                      <a:solidFill>
                        <a:srgbClr val="D6D6D6"/>
                      </a:solidFill>
                      <a:miter lim="400000"/>
                    </a:lnR>
                    <a:lnB w="6350">
                      <a:solidFill>
                        <a:srgbClr val="D6D6D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-136794"/>
            <a:satOff val="-2150"/>
            <a:lumOff val="1569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Response to Intervention_ A Tiered Approach to Instructing All Students.mp4"/>
          <p:cNvPicPr>
            <a:picLocks noGrp="1"/>
          </p:cNvPicPr>
          <p:nvPr>
            <p:ph type="pic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71335" y="2293526"/>
            <a:ext cx="11262130" cy="6334948"/>
          </a:xfrm>
          <a:prstGeom prst="rect">
            <a:avLst/>
          </a:prstGeom>
          <a:ln w="9525">
            <a:round/>
          </a:ln>
        </p:spPr>
      </p:pic>
      <p:sp>
        <p:nvSpPr>
          <p:cNvPr id="149" name="Shape 149"/>
          <p:cNvSpPr/>
          <p:nvPr/>
        </p:nvSpPr>
        <p:spPr>
          <a:xfrm>
            <a:off x="4843629" y="603249"/>
            <a:ext cx="2784142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Review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50000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8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99A4C263BBE5458494C9CC9679580C" ma:contentTypeVersion="1" ma:contentTypeDescription="Create a new document." ma:contentTypeScope="" ma:versionID="2675c57ff1454d625174e93df378386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9ABFC9A-DD17-47C8-89C8-4C315C6AB9DC}"/>
</file>

<file path=customXml/itemProps2.xml><?xml version="1.0" encoding="utf-8"?>
<ds:datastoreItem xmlns:ds="http://schemas.openxmlformats.org/officeDocument/2006/customXml" ds:itemID="{968CCA34-B6C2-41DA-8AAB-E77F0100403A}"/>
</file>

<file path=customXml/itemProps3.xml><?xml version="1.0" encoding="utf-8"?>
<ds:datastoreItem xmlns:ds="http://schemas.openxmlformats.org/officeDocument/2006/customXml" ds:itemID="{D12CCDDB-7327-4BFD-87FF-179E73D0F117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Application>Microsoft Office PowerPoint</Application>
  <PresentationFormat>Custom</PresentationFormat>
  <Slides>13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Black</vt:lpstr>
      <vt:lpstr>RTI@DGJMS</vt:lpstr>
      <vt:lpstr>RTI: Assumptions</vt:lpstr>
      <vt:lpstr>The Wrong Assumption</vt:lpstr>
      <vt:lpstr>Why the Urgency?</vt:lpstr>
      <vt:lpstr>What is RTI?</vt:lpstr>
      <vt:lpstr>Assessment Matrix</vt:lpstr>
      <vt:lpstr>Planning Matrix</vt:lpstr>
      <vt:lpstr>Intervention Matrix</vt:lpstr>
      <vt:lpstr>PowerPoint Presentation</vt:lpstr>
      <vt:lpstr>Results</vt:lpstr>
      <vt:lpstr>Final Thoughts</vt:lpstr>
      <vt:lpstr>Bonus Slide</vt:lpstr>
      <vt:lpstr>RTI@DGJMS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RTI@DGJMS</dc:title>
  <cp:lastModifiedBy>James Gibbs</cp:lastModifiedBy>
  <cp:revision>4</cp:revision>
  <dcterms:modified xsi:type="dcterms:W3CDTF">2015-12-03T16:51:31Z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0x0101006D99A4C263BBE5458494C9CC9679580C</vt:lpwstr>
  </property>
</Properties>
</file>